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Default Extension="tif" ContentType="image/tif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handoutMasterIdLst>
    <p:handoutMasterId r:id="rId21"/>
  </p:handoutMasterIdLst>
  <p:sldIdLst>
    <p:sldId id="270" r:id="rId2"/>
    <p:sldId id="272" r:id="rId3"/>
    <p:sldId id="273" r:id="rId4"/>
    <p:sldId id="271" r:id="rId5"/>
    <p:sldId id="275" r:id="rId6"/>
    <p:sldId id="276" r:id="rId7"/>
    <p:sldId id="274" r:id="rId8"/>
    <p:sldId id="283" r:id="rId9"/>
    <p:sldId id="288" r:id="rId10"/>
    <p:sldId id="279" r:id="rId11"/>
    <p:sldId id="281" r:id="rId12"/>
    <p:sldId id="282" r:id="rId13"/>
    <p:sldId id="280" r:id="rId14"/>
    <p:sldId id="285" r:id="rId15"/>
    <p:sldId id="286" r:id="rId16"/>
    <p:sldId id="284" r:id="rId17"/>
    <p:sldId id="287" r:id="rId18"/>
    <p:sldId id="289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026" userDrawn="1">
          <p15:clr>
            <a:srgbClr val="A4A3A4"/>
          </p15:clr>
        </p15:guide>
        <p15:guide id="2" pos="234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65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182" autoAdjust="0"/>
    <p:restoredTop sz="92038" autoAdjust="0"/>
  </p:normalViewPr>
  <p:slideViewPr>
    <p:cSldViewPr showGuides="1">
      <p:cViewPr>
        <p:scale>
          <a:sx n="70" d="100"/>
          <a:sy n="70" d="100"/>
        </p:scale>
        <p:origin x="-1378" y="-317"/>
      </p:cViewPr>
      <p:guideLst>
        <p:guide orient="horz" pos="1026"/>
        <p:guide pos="23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97" d="100"/>
          <a:sy n="97" d="100"/>
        </p:scale>
        <p:origin x="3534" y="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="" xmlns:a16="http://schemas.microsoft.com/office/drawing/2014/main" id="{6E1389CC-567B-462D-9606-5A6D48725E1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="" xmlns:a16="http://schemas.microsoft.com/office/drawing/2014/main" id="{E32223E6-8DEC-4459-8B52-D06E9BD3DAD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E9E86A-6679-4EC8-847C-9F954F45BF68}" type="datetimeFigureOut">
              <a:rPr lang="de-DE" smtClean="0"/>
              <a:t>03.04.2019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="" xmlns:a16="http://schemas.microsoft.com/office/drawing/2014/main" id="{DDE09F90-192B-4C21-A710-7EFC4BA93B8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="" xmlns:a16="http://schemas.microsoft.com/office/drawing/2014/main" id="{077B6243-ABD9-472E-9641-6E7B2B863DE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48E8B7-5326-4A3E-8AE4-83D3CDA8A9F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465754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13C419-10E8-4216-A6CC-B7C8A23909AD}" type="datetimeFigureOut">
              <a:rPr lang="de-DE" smtClean="0"/>
              <a:t>03.04.2019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66CAD1-FD47-46B0-9C16-1B81F4E690E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013254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1714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6286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10858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5430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20002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Graph: log(p(O2)) = -12 bar, Y </a:t>
            </a:r>
            <a:r>
              <a:rPr lang="de-DE" dirty="0" err="1" smtClean="0"/>
              <a:t>achse</a:t>
            </a:r>
            <a:endParaRPr lang="de-DE" dirty="0" smtClean="0"/>
          </a:p>
          <a:p>
            <a:r>
              <a:rPr lang="de-DE" dirty="0" smtClean="0"/>
              <a:t>Notiz: 2 Schlacken: wegen </a:t>
            </a:r>
            <a:r>
              <a:rPr lang="de-DE" dirty="0" err="1" smtClean="0"/>
              <a:t>miscibility</a:t>
            </a:r>
            <a:r>
              <a:rPr lang="de-DE" baseline="0" dirty="0" smtClean="0"/>
              <a:t> von red. </a:t>
            </a:r>
            <a:r>
              <a:rPr lang="de-DE" baseline="0" dirty="0" err="1" smtClean="0"/>
              <a:t>Fe</a:t>
            </a:r>
            <a:r>
              <a:rPr lang="de-DE" baseline="0" dirty="0" smtClean="0"/>
              <a:t> in Schmelze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838237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Weniger </a:t>
            </a:r>
            <a:r>
              <a:rPr lang="de-DE" dirty="0" err="1" smtClean="0"/>
              <a:t>bullet</a:t>
            </a:r>
            <a:r>
              <a:rPr lang="de-DE" dirty="0" smtClean="0"/>
              <a:t> </a:t>
            </a:r>
            <a:r>
              <a:rPr lang="de-DE" dirty="0" err="1" smtClean="0"/>
              <a:t>points</a:t>
            </a:r>
            <a:endParaRPr lang="de-DE" dirty="0" smtClean="0"/>
          </a:p>
          <a:p>
            <a:r>
              <a:rPr lang="de-DE" dirty="0" smtClean="0"/>
              <a:t>schneller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689115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 smtClean="0"/>
              <a:t>Scale</a:t>
            </a:r>
            <a:r>
              <a:rPr lang="de-DE" dirty="0" smtClean="0"/>
              <a:t> bar </a:t>
            </a:r>
            <a:r>
              <a:rPr lang="de-DE" dirty="0" err="1" smtClean="0"/>
              <a:t>clsm</a:t>
            </a:r>
            <a:r>
              <a:rPr lang="de-DE" dirty="0" smtClean="0"/>
              <a:t> </a:t>
            </a:r>
            <a:r>
              <a:rPr lang="de-DE" dirty="0" err="1" smtClean="0"/>
              <a:t>image</a:t>
            </a:r>
            <a:endParaRPr lang="de-DE" dirty="0" smtClean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687701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595176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Übergang </a:t>
            </a:r>
            <a:r>
              <a:rPr lang="de-DE" dirty="0" smtClean="0">
                <a:sym typeface="Wingdings" panose="05000000000000000000" pitchFamily="2" charset="2"/>
              </a:rPr>
              <a:t> Anwendung Erfahrung aus Impact von Parameters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917126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Abstände zwischen </a:t>
            </a:r>
            <a:r>
              <a:rPr lang="de-DE" dirty="0" err="1" smtClean="0"/>
              <a:t>bullet</a:t>
            </a:r>
            <a:r>
              <a:rPr lang="de-DE" dirty="0" smtClean="0"/>
              <a:t> </a:t>
            </a:r>
            <a:r>
              <a:rPr lang="de-DE" dirty="0" err="1" smtClean="0"/>
              <a:t>points</a:t>
            </a:r>
            <a:r>
              <a:rPr lang="de-DE" baseline="0" dirty="0" smtClean="0"/>
              <a:t> anpassen, gruppe von </a:t>
            </a:r>
            <a:r>
              <a:rPr lang="de-DE" baseline="0" dirty="0" err="1" smtClean="0"/>
              <a:t>ergebnissen</a:t>
            </a:r>
            <a:r>
              <a:rPr lang="de-DE" baseline="0" dirty="0" smtClean="0"/>
              <a:t> besser darstellen</a:t>
            </a:r>
            <a:endParaRPr lang="de-DE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010414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=""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000"/>
            <a:ext cx="12192000" cy="5067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1839" y="537344"/>
            <a:ext cx="10728323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Headline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837" y="2444192"/>
            <a:ext cx="10728325" cy="516756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dirty="0"/>
              <a:t>Date  |  Name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=""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1837" y="1088740"/>
            <a:ext cx="10728325" cy="727162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3200" b="1" cap="all" spc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noProof="0" dirty="0"/>
              <a:t>Subline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="" xmlns:a16="http://schemas.microsoft.com/office/drawing/2014/main" id="{57CEB1C7-3CEB-41C0-967D-A5811A09D93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1620" y="6423285"/>
            <a:ext cx="2304000" cy="90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 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="" xmlns:a16="http://schemas.microsoft.com/office/drawing/2014/main" id="{A0BABBA3-207B-428D-8CD0-97794373E0F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656" y="6005352"/>
            <a:ext cx="1881980" cy="548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520137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>
        <p15:guide id="1" pos="461" userDrawn="1">
          <p15:clr>
            <a:srgbClr val="FBAE40"/>
          </p15:clr>
        </p15:guide>
        <p15:guide id="2" pos="7219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=""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000"/>
            <a:ext cx="12192000" cy="5067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1839" y="537344"/>
            <a:ext cx="10728323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Headline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838" y="2660216"/>
            <a:ext cx="10728324" cy="516756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dirty="0"/>
              <a:t>Date  |  Name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=""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1838" y="1124744"/>
            <a:ext cx="10728325" cy="1361802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800" b="1" cap="none" spc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noProof="0" dirty="0"/>
              <a:t>Subline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="" xmlns:a16="http://schemas.microsoft.com/office/drawing/2014/main" id="{7D7831BC-0764-4D94-B436-8046AD2DF0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656" y="6005352"/>
            <a:ext cx="1881980" cy="548854"/>
          </a:xfrm>
          <a:prstGeom prst="rect">
            <a:avLst/>
          </a:prstGeom>
        </p:spPr>
      </p:pic>
      <p:sp>
        <p:nvSpPr>
          <p:cNvPr id="10" name="Textplatzhalter 4">
            <a:extLst>
              <a:ext uri="{FF2B5EF4-FFF2-40B4-BE49-F238E27FC236}">
                <a16:creationId xmlns="" xmlns:a16="http://schemas.microsoft.com/office/drawing/2014/main" id="{7390AF7B-9835-4AEF-ADBF-224AF53FB4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1620" y="6423285"/>
            <a:ext cx="2304000" cy="90000"/>
          </a:xfrm>
          <a:blipFill>
            <a:blip r:embed="rId3"/>
            <a:stretch>
              <a:fillRect/>
            </a:stretch>
          </a:blipFill>
        </p:spPr>
        <p:txBody>
          <a:bodyPr vert="horz" lIns="0" tIns="0" rIns="0" bIns="0" rtlCol="0" anchor="t" anchorCtr="0">
            <a:noAutofit/>
          </a:bodyPr>
          <a:lstStyle>
            <a:lvl1pPr>
              <a:defRPr lang="de-DE" sz="200" dirty="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89604393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>
        <p15:guide id="1" pos="461" userDrawn="1">
          <p15:clr>
            <a:srgbClr val="FBAE40"/>
          </p15:clr>
        </p15:guide>
        <p15:guide id="2" pos="7219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>
            <a:extLst>
              <a:ext uri="{FF2B5EF4-FFF2-40B4-BE49-F238E27FC236}">
                <a16:creationId xmlns="" xmlns:a16="http://schemas.microsoft.com/office/drawing/2014/main" id="{54A1B7C4-7B43-4178-878E-3C1A63AA60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341313"/>
            <a:ext cx="11449050" cy="308768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de-DE" noProof="0" smtClean="0"/>
              <a:t>Bild durch Klicken auf Symbol hinzufügen</a:t>
            </a:r>
            <a:endParaRPr lang="en-US" noProof="0"/>
          </a:p>
        </p:txBody>
      </p:sp>
      <p:sp>
        <p:nvSpPr>
          <p:cNvPr id="13" name="Rechteck 12">
            <a:extLst>
              <a:ext uri="{FF2B5EF4-FFF2-40B4-BE49-F238E27FC236}">
                <a16:creationId xmlns=""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9000"/>
            <a:ext cx="12192000" cy="19802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1839" y="3633688"/>
            <a:ext cx="10728324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Headline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837" y="4970822"/>
            <a:ext cx="10728325" cy="360000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dirty="0"/>
              <a:t>Date  |  Name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=""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1837" y="4185084"/>
            <a:ext cx="10728325" cy="727162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3200" b="1" cap="all" spc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noProof="0" dirty="0"/>
              <a:t>Subline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="" xmlns:a16="http://schemas.microsoft.com/office/drawing/2014/main" id="{133D537E-7D32-4AF3-8F50-037B43117F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656" y="6005352"/>
            <a:ext cx="1881980" cy="548854"/>
          </a:xfrm>
          <a:prstGeom prst="rect">
            <a:avLst/>
          </a:prstGeom>
        </p:spPr>
      </p:pic>
      <p:sp>
        <p:nvSpPr>
          <p:cNvPr id="10" name="Textplatzhalter 4">
            <a:extLst>
              <a:ext uri="{FF2B5EF4-FFF2-40B4-BE49-F238E27FC236}">
                <a16:creationId xmlns="" xmlns:a16="http://schemas.microsoft.com/office/drawing/2014/main" id="{02F77179-7DE6-490F-AFDB-836C5B895F0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1620" y="6423285"/>
            <a:ext cx="2304000" cy="90000"/>
          </a:xfrm>
          <a:blipFill>
            <a:blip r:embed="rId3"/>
            <a:stretch>
              <a:fillRect/>
            </a:stretch>
          </a:blipFill>
        </p:spPr>
        <p:txBody>
          <a:bodyPr vert="horz" lIns="0" tIns="0" rIns="0" bIns="0" rtlCol="0" anchor="t" anchorCtr="0">
            <a:noAutofit/>
          </a:bodyPr>
          <a:lstStyle>
            <a:lvl1pPr>
              <a:defRPr lang="de-DE" sz="200" dirty="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73494238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>
        <p15:guide id="1" pos="461" userDrawn="1">
          <p15:clr>
            <a:srgbClr val="FBAE40"/>
          </p15:clr>
        </p15:guide>
        <p15:guide id="2" pos="7219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=""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9000"/>
            <a:ext cx="12192000" cy="19802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/>
          </a:p>
        </p:txBody>
      </p:sp>
      <p:sp>
        <p:nvSpPr>
          <p:cNvPr id="5" name="Bildplatzhalter 4">
            <a:extLst>
              <a:ext uri="{FF2B5EF4-FFF2-40B4-BE49-F238E27FC236}">
                <a16:creationId xmlns="" xmlns:a16="http://schemas.microsoft.com/office/drawing/2014/main" id="{54A1B7C4-7B43-4178-878E-3C1A63AA60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341313"/>
            <a:ext cx="11449050" cy="308768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de-DE" noProof="0" smtClean="0"/>
              <a:t>Bild durch Klicken auf Symbol hinzufügen</a:t>
            </a:r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1839" y="3633688"/>
            <a:ext cx="10728324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Headline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837" y="4911514"/>
            <a:ext cx="10728325" cy="360000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dirty="0"/>
              <a:t>Date  |  Name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=""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1837" y="4221088"/>
            <a:ext cx="10728325" cy="547142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lang="de-DE" sz="1800" b="1" cap="none" spc="0" baseline="0" dirty="0">
                <a:solidFill>
                  <a:schemeClr val="accent2"/>
                </a:solidFill>
              </a:defRPr>
            </a:lvl1pPr>
          </a:lstStyle>
          <a:p>
            <a:pPr marL="228600" lvl="0" indent="-228600">
              <a:lnSpc>
                <a:spcPct val="100000"/>
              </a:lnSpc>
              <a:spcBef>
                <a:spcPts val="0"/>
              </a:spcBef>
            </a:pPr>
            <a:r>
              <a:rPr lang="en-US" noProof="0" dirty="0"/>
              <a:t>Subline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="" xmlns:a16="http://schemas.microsoft.com/office/drawing/2014/main" id="{936BB06C-78EA-49C8-AAD0-451B7CEFCA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656" y="6005352"/>
            <a:ext cx="1881980" cy="548854"/>
          </a:xfrm>
          <a:prstGeom prst="rect">
            <a:avLst/>
          </a:prstGeom>
        </p:spPr>
      </p:pic>
      <p:sp>
        <p:nvSpPr>
          <p:cNvPr id="10" name="Textplatzhalter 4">
            <a:extLst>
              <a:ext uri="{FF2B5EF4-FFF2-40B4-BE49-F238E27FC236}">
                <a16:creationId xmlns="" xmlns:a16="http://schemas.microsoft.com/office/drawing/2014/main" id="{1F0FB68E-EE59-46F0-A3EA-690446700A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1620" y="6423285"/>
            <a:ext cx="2304000" cy="90000"/>
          </a:xfrm>
          <a:blipFill>
            <a:blip r:embed="rId3"/>
            <a:stretch>
              <a:fillRect/>
            </a:stretch>
          </a:blipFill>
        </p:spPr>
        <p:txBody>
          <a:bodyPr vert="horz" lIns="0" tIns="0" rIns="0" bIns="0" rtlCol="0" anchor="t" anchorCtr="0">
            <a:noAutofit/>
          </a:bodyPr>
          <a:lstStyle>
            <a:lvl1pPr>
              <a:defRPr lang="de-DE" sz="200" dirty="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28135991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>
        <p15:guide id="1" pos="461" userDrawn="1">
          <p15:clr>
            <a:srgbClr val="FBAE40"/>
          </p15:clr>
        </p15:guide>
        <p15:guide id="2" pos="7219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pc="0" baseline="0"/>
            </a:lvl1pPr>
          </a:lstStyle>
          <a:p>
            <a:r>
              <a:rPr lang="de-DE" noProof="0" smtClean="0"/>
              <a:t>Titelmasterformat durch Klicken bearbeiten</a:t>
            </a:r>
            <a:endParaRPr lang="en-US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noProof="0" smtClean="0"/>
              <a:t>Textmasterformat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  <a:endParaRPr lang="en-US" noProof="0"/>
          </a:p>
        </p:txBody>
      </p:sp>
      <p:sp>
        <p:nvSpPr>
          <p:cNvPr id="7" name="Textplatzhalter 10">
            <a:extLst>
              <a:ext uri="{FF2B5EF4-FFF2-40B4-BE49-F238E27FC236}">
                <a16:creationId xmlns="" xmlns:a16="http://schemas.microsoft.com/office/drawing/2014/main" id="{F0FEB314-58C6-43FB-BF57-07B357AFA15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8774" y="938786"/>
            <a:ext cx="11449049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Subline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="" xmlns:a16="http://schemas.microsoft.com/office/drawing/2014/main" id="{4F581D6B-1739-4E95-A7A3-5B7B04BE533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Page </a:t>
            </a:r>
            <a:fld id="{A52F4D17-1AD6-42D9-B93A-EB002C62F438}" type="slidenum">
              <a:rPr lang="en-US" smtClean="0"/>
              <a:pPr/>
              <a:t>‹Nr.›</a:t>
            </a:fld>
            <a:endParaRPr lang="en-US" noProof="0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3776105" y="6381328"/>
            <a:ext cx="1600508" cy="2211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03 April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02091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(klei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pc="0" baseline="0"/>
            </a:lvl1pPr>
          </a:lstStyle>
          <a:p>
            <a:r>
              <a:rPr lang="de-DE" noProof="0" smtClean="0"/>
              <a:t>Titelmasterformat durch Klicken bearbeiten</a:t>
            </a:r>
            <a:endParaRPr lang="en-US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475" y="1578310"/>
            <a:ext cx="11449050" cy="4190666"/>
          </a:xfrm>
        </p:spPr>
        <p:txBody>
          <a:bodyPr/>
          <a:lstStyle>
            <a:lvl1pPr marL="177800" indent="-177800">
              <a:defRPr sz="1800"/>
            </a:lvl1pPr>
            <a:lvl2pPr marL="361950" indent="-184150">
              <a:defRPr sz="1800"/>
            </a:lvl2pPr>
            <a:lvl3pPr marL="539750" indent="-177800">
              <a:defRPr sz="1800"/>
            </a:lvl3pPr>
            <a:lvl4pPr marL="717550" indent="-177800">
              <a:defRPr sz="1800"/>
            </a:lvl4pPr>
            <a:lvl5pPr marL="895350" indent="-177800">
              <a:defRPr sz="1800"/>
            </a:lvl5pPr>
          </a:lstStyle>
          <a:p>
            <a:pPr lvl="0"/>
            <a:r>
              <a:rPr lang="de-DE" noProof="0" smtClean="0"/>
              <a:t>Textmasterformat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  <a:endParaRPr lang="en-US" noProof="0"/>
          </a:p>
        </p:txBody>
      </p:sp>
      <p:sp>
        <p:nvSpPr>
          <p:cNvPr id="7" name="Textplatzhalter 10">
            <a:extLst>
              <a:ext uri="{FF2B5EF4-FFF2-40B4-BE49-F238E27FC236}">
                <a16:creationId xmlns="" xmlns:a16="http://schemas.microsoft.com/office/drawing/2014/main" id="{29624FD4-E8F5-4C76-8AB0-019D7FCEAAD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8774" y="938786"/>
            <a:ext cx="11449049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Subline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="" xmlns:a16="http://schemas.microsoft.com/office/drawing/2014/main" id="{94D65862-E64A-4E5F-8934-CBE2F43FDC9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Page </a:t>
            </a:r>
            <a:fld id="{A52F4D17-1AD6-42D9-B93A-EB002C62F438}" type="slidenum">
              <a:rPr lang="en-US" smtClean="0"/>
              <a:pPr/>
              <a:t>‹Nr.›</a:t>
            </a:fld>
            <a:endParaRPr lang="en-US" noProof="0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3776105" y="6381328"/>
            <a:ext cx="1600508" cy="2211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03 April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39265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pc="0" baseline="0"/>
            </a:lvl1pPr>
          </a:lstStyle>
          <a:p>
            <a:r>
              <a:rPr lang="de-DE" noProof="0" smtClean="0"/>
              <a:t>Titelmasterformat durch Klicken bearbeiten</a:t>
            </a:r>
            <a:endParaRPr lang="en-US" noProof="0"/>
          </a:p>
        </p:txBody>
      </p:sp>
      <p:sp>
        <p:nvSpPr>
          <p:cNvPr id="6" name="Datumsplatzhalter 5">
            <a:extLst>
              <a:ext uri="{FF2B5EF4-FFF2-40B4-BE49-F238E27FC236}">
                <a16:creationId xmlns="" xmlns:a16="http://schemas.microsoft.com/office/drawing/2014/main" id="{4283517E-5B20-4272-8660-1A906CDE6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/>
              <a:t>00 Month 2018</a:t>
            </a:r>
          </a:p>
        </p:txBody>
      </p:sp>
      <p:sp>
        <p:nvSpPr>
          <p:cNvPr id="10" name="Bildplatzhalter 4">
            <a:extLst>
              <a:ext uri="{FF2B5EF4-FFF2-40B4-BE49-F238E27FC236}">
                <a16:creationId xmlns="" xmlns:a16="http://schemas.microsoft.com/office/drawing/2014/main" id="{8A00DEAD-5DE0-4EC4-9106-51A82A9A04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1628775"/>
            <a:ext cx="5437187" cy="316837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de-DE" noProof="0" smtClean="0"/>
              <a:t>Bild durch Klicken auf Symbol hinzufügen</a:t>
            </a:r>
            <a:endParaRPr lang="en-US" noProof="0"/>
          </a:p>
        </p:txBody>
      </p:sp>
      <p:sp>
        <p:nvSpPr>
          <p:cNvPr id="4" name="Textplatzhalter 3">
            <a:extLst>
              <a:ext uri="{FF2B5EF4-FFF2-40B4-BE49-F238E27FC236}">
                <a16:creationId xmlns="" xmlns:a16="http://schemas.microsoft.com/office/drawing/2014/main" id="{A1A390F4-CC78-4ED1-8D50-5D59AE8D05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1475" y="4900254"/>
            <a:ext cx="5437187" cy="86872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en-US" noProof="0" dirty="0"/>
              <a:t>Caption</a:t>
            </a:r>
          </a:p>
        </p:txBody>
      </p:sp>
      <p:sp>
        <p:nvSpPr>
          <p:cNvPr id="11" name="Bildplatzhalter 4">
            <a:extLst>
              <a:ext uri="{FF2B5EF4-FFF2-40B4-BE49-F238E27FC236}">
                <a16:creationId xmlns="" xmlns:a16="http://schemas.microsoft.com/office/drawing/2014/main" id="{23A5E56D-954A-4968-9BC8-DFAC877CAA1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83338" y="1628775"/>
            <a:ext cx="5437187" cy="316837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de-DE" noProof="0" smtClean="0"/>
              <a:t>Bild durch Klicken auf Symbol hinzufügen</a:t>
            </a:r>
            <a:endParaRPr lang="en-US" noProof="0"/>
          </a:p>
        </p:txBody>
      </p:sp>
      <p:sp>
        <p:nvSpPr>
          <p:cNvPr id="12" name="Textplatzhalter 3">
            <a:extLst>
              <a:ext uri="{FF2B5EF4-FFF2-40B4-BE49-F238E27FC236}">
                <a16:creationId xmlns="" xmlns:a16="http://schemas.microsoft.com/office/drawing/2014/main" id="{1C326D2C-F758-4203-BE3D-8CDB8EB3094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83338" y="4900254"/>
            <a:ext cx="5437187" cy="86872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en-US" noProof="0" dirty="0"/>
              <a:t>Caption</a:t>
            </a:r>
          </a:p>
        </p:txBody>
      </p:sp>
      <p:sp>
        <p:nvSpPr>
          <p:cNvPr id="13" name="Textplatzhalter 10">
            <a:extLst>
              <a:ext uri="{FF2B5EF4-FFF2-40B4-BE49-F238E27FC236}">
                <a16:creationId xmlns="" xmlns:a16="http://schemas.microsoft.com/office/drawing/2014/main" id="{8D87DCD3-D230-4056-A20A-D9CBA549CE9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8774" y="938786"/>
            <a:ext cx="11449049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Subline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="" xmlns:a16="http://schemas.microsoft.com/office/drawing/2014/main" id="{2F566AD1-91A5-4D6F-BE6D-62150997CE1F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r>
              <a:rPr lang="en-US"/>
              <a:t>Page </a:t>
            </a:r>
            <a:fld id="{A52F4D17-1AD6-42D9-B93A-EB002C62F438}" type="slidenum">
              <a:rPr lang="en-US" smtClean="0"/>
              <a:pPr/>
              <a:t>‹Nr.›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016513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pc="0" baseline="0"/>
            </a:lvl1pPr>
          </a:lstStyle>
          <a:p>
            <a:r>
              <a:rPr lang="de-DE" noProof="0" smtClean="0"/>
              <a:t>Titelmasterformat durch Klicken bearbeiten</a:t>
            </a:r>
            <a:endParaRPr lang="en-US" noProof="0"/>
          </a:p>
        </p:txBody>
      </p:sp>
      <p:sp>
        <p:nvSpPr>
          <p:cNvPr id="9" name="Textplatzhalter 10">
            <a:extLst>
              <a:ext uri="{FF2B5EF4-FFF2-40B4-BE49-F238E27FC236}">
                <a16:creationId xmlns="" xmlns:a16="http://schemas.microsoft.com/office/drawing/2014/main" id="{F63E2467-CDE8-4456-BDC8-2E6458C092A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8774" y="938786"/>
            <a:ext cx="11449049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Subline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="" xmlns:a16="http://schemas.microsoft.com/office/drawing/2014/main" id="{1C9A4D5F-2E35-47CB-9ECC-6BDDA454352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Page </a:t>
            </a:r>
            <a:fld id="{A52F4D17-1AD6-42D9-B93A-EB002C62F438}" type="slidenum">
              <a:rPr lang="en-US" smtClean="0"/>
              <a:pPr/>
              <a:t>‹Nr.›</a:t>
            </a:fld>
            <a:endParaRPr lang="en-US" noProof="0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3776105" y="6381328"/>
            <a:ext cx="1600508" cy="2211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03 April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18783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>
            <a:extLst>
              <a:ext uri="{FF2B5EF4-FFF2-40B4-BE49-F238E27FC236}">
                <a16:creationId xmlns="" xmlns:a16="http://schemas.microsoft.com/office/drawing/2014/main" id="{1A9D9CA0-0D3A-430F-A273-E4F9DC8D4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/>
              <a:t>00 Month 2018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="" xmlns:a16="http://schemas.microsoft.com/office/drawing/2014/main" id="{FBEB74CF-3CEB-49F7-B847-0E316736F21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A52F4D17-1AD6-42D9-B93A-EB002C62F438}" type="slidenum">
              <a:rPr lang="en-US" smtClean="0"/>
              <a:pPr/>
              <a:t>‹Nr.›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63139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1475" y="1563143"/>
            <a:ext cx="11449050" cy="421425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noProof="0"/>
              <a:t>Mastertextformat bearbeiten</a:t>
            </a:r>
          </a:p>
          <a:p>
            <a:pPr lvl="1"/>
            <a:r>
              <a:rPr lang="en-US" noProof="0"/>
              <a:t>Zweite Ebene</a:t>
            </a:r>
          </a:p>
          <a:p>
            <a:pPr lvl="2"/>
            <a:r>
              <a:rPr lang="en-US" noProof="0"/>
              <a:t>Dritte Ebene</a:t>
            </a:r>
          </a:p>
          <a:p>
            <a:pPr lvl="3"/>
            <a:r>
              <a:rPr lang="en-US" noProof="0"/>
              <a:t>Vierte Ebene</a:t>
            </a:r>
          </a:p>
          <a:p>
            <a:pPr lvl="4"/>
            <a:r>
              <a:rPr lang="en-US" noProof="0"/>
              <a:t>Fünfte Ebene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776105" y="6381328"/>
            <a:ext cx="1600508" cy="2211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03 April 2019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18290" y="6381328"/>
            <a:ext cx="720000" cy="2211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Page </a:t>
            </a:r>
            <a:fld id="{A52F4D17-1AD6-42D9-B93A-EB002C62F438}" type="slidenum">
              <a:rPr lang="en-US" smtClean="0"/>
              <a:pPr/>
              <a:t>‹Nr.›</a:t>
            </a:fld>
            <a:endParaRPr lang="en-US" noProof="0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71475" y="324000"/>
            <a:ext cx="11449050" cy="11247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noProof="0"/>
              <a:t>Mastertitelformat bearbeiten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="" xmlns:a16="http://schemas.microsoft.com/office/drawing/2014/main" id="{F2C4F5F8-9F24-424C-8284-2E94052236C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656" y="6005352"/>
            <a:ext cx="1881980" cy="548854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="" xmlns:a16="http://schemas.microsoft.com/office/drawing/2014/main" id="{EF6C8115-8683-472F-BE9F-3E719023445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67" y="6424763"/>
            <a:ext cx="2303553" cy="91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747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9" r:id="rId2"/>
    <p:sldLayoutId id="2147483670" r:id="rId3"/>
    <p:sldLayoutId id="2147483671" r:id="rId4"/>
    <p:sldLayoutId id="2147483662" r:id="rId5"/>
    <p:sldLayoutId id="2147483672" r:id="rId6"/>
    <p:sldLayoutId id="2147483673" r:id="rId7"/>
    <p:sldLayoutId id="2147483666" r:id="rId8"/>
    <p:sldLayoutId id="2147483667" r:id="rId9"/>
  </p:sldLayoutIdLst>
  <p:timing>
    <p:tnLst>
      <p:par>
        <p:cTn id="1" dur="indefinite" restart="never" nodeType="tmRoot"/>
      </p:par>
    </p:tnLst>
  </p:timing>
  <p:hf hdr="0" ftr="0"/>
  <p:txStyles>
    <p:titleStyle>
      <a:lvl1pPr algn="l" defTabSz="914400" rtl="0" eaLnBrk="1" latinLnBrk="0" hangingPunct="1">
        <a:lnSpc>
          <a:spcPct val="114000"/>
        </a:lnSpc>
        <a:spcBef>
          <a:spcPct val="0"/>
        </a:spcBef>
        <a:buNone/>
        <a:defRPr sz="3200" b="1" kern="1200" cap="all" spc="10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50850" indent="-23495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666750" indent="-21590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895350" indent="-21590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117600" indent="-21590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orient="horz" pos="1026" userDrawn="1">
          <p15:clr>
            <a:srgbClr val="F26B43"/>
          </p15:clr>
        </p15:guide>
        <p15:guide id="2" pos="234" userDrawn="1">
          <p15:clr>
            <a:srgbClr val="F26B43"/>
          </p15:clr>
        </p15:guide>
        <p15:guide id="3" pos="7446" userDrawn="1">
          <p15:clr>
            <a:srgbClr val="F26B43"/>
          </p15:clr>
        </p15:guide>
        <p15:guide id="4" orient="horz" pos="278" userDrawn="1">
          <p15:clr>
            <a:srgbClr val="F26B43"/>
          </p15:clr>
        </p15:guide>
        <p15:guide id="6" pos="3659" userDrawn="1">
          <p15:clr>
            <a:srgbClr val="F26B43"/>
          </p15:clr>
        </p15:guide>
        <p15:guide id="7" pos="4021" userDrawn="1">
          <p15:clr>
            <a:srgbClr val="F26B43"/>
          </p15:clr>
        </p15:guide>
        <p15:guide id="8" orient="horz" pos="363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1.jpe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png"/><Relationship Id="rId5" Type="http://schemas.openxmlformats.org/officeDocument/2006/relationships/image" Target="../media/image23.png"/><Relationship Id="rId4" Type="http://schemas.openxmlformats.org/officeDocument/2006/relationships/image" Target="../media/image2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3.png"/><Relationship Id="rId5" Type="http://schemas.openxmlformats.org/officeDocument/2006/relationships/image" Target="../media/image220.png"/><Relationship Id="rId4" Type="http://schemas.openxmlformats.org/officeDocument/2006/relationships/image" Target="../media/image2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14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5" Type="http://schemas.openxmlformats.org/officeDocument/2006/relationships/image" Target="../media/image7.gif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png"/><Relationship Id="rId5" Type="http://schemas.microsoft.com/office/2007/relationships/hdphoto" Target="../media/hdphoto1.wdp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png"/><Relationship Id="rId5" Type="http://schemas.microsoft.com/office/2007/relationships/hdphoto" Target="../media/hdphoto1.wdp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A5A64521-ED94-4240-8AD4-6C3D7A90E71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noProof="0" dirty="0" err="1" smtClean="0"/>
              <a:t>Crystallisation</a:t>
            </a:r>
            <a:r>
              <a:rPr lang="en-US" noProof="0" dirty="0" smtClean="0"/>
              <a:t> in oxidic slag systems</a:t>
            </a:r>
            <a:endParaRPr lang="en-US" noProof="0" dirty="0"/>
          </a:p>
        </p:txBody>
      </p:sp>
      <p:sp>
        <p:nvSpPr>
          <p:cNvPr id="3" name="Untertitel 2">
            <a:extLst>
              <a:ext uri="{FF2B5EF4-FFF2-40B4-BE49-F238E27FC236}">
                <a16:creationId xmlns="" xmlns:a16="http://schemas.microsoft.com/office/drawing/2014/main" id="{C693119F-69DD-4BF5-B78E-98C0144F5F5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04.04.2019</a:t>
            </a:r>
            <a:r>
              <a:rPr lang="en-US" noProof="0" dirty="0" smtClean="0"/>
              <a:t>  </a:t>
            </a:r>
            <a:r>
              <a:rPr lang="en-US" noProof="0" dirty="0"/>
              <a:t>I  </a:t>
            </a:r>
            <a:r>
              <a:rPr lang="en-US" noProof="0" dirty="0" smtClean="0"/>
              <a:t>Jan Peter Schupsky</a:t>
            </a:r>
            <a:endParaRPr lang="en-US" noProof="0" dirty="0"/>
          </a:p>
        </p:txBody>
      </p:sp>
      <p:sp>
        <p:nvSpPr>
          <p:cNvPr id="4" name="Textplatzhalter 3">
            <a:extLst>
              <a:ext uri="{FF2B5EF4-FFF2-40B4-BE49-F238E27FC236}">
                <a16:creationId xmlns="" xmlns:a16="http://schemas.microsoft.com/office/drawing/2014/main" id="{75FFF684-B650-40AA-89A0-80D31734A2E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noProof="0" dirty="0" smtClean="0"/>
              <a:t>Influence of Parameters on the </a:t>
            </a:r>
            <a:r>
              <a:rPr lang="en-US" noProof="0" dirty="0" err="1" smtClean="0"/>
              <a:t>Crystallisation</a:t>
            </a:r>
            <a:r>
              <a:rPr lang="en-US" noProof="0" dirty="0" smtClean="0"/>
              <a:t> </a:t>
            </a:r>
            <a:r>
              <a:rPr lang="en-US" noProof="0" dirty="0" err="1" smtClean="0"/>
              <a:t>Behaviour</a:t>
            </a:r>
            <a:r>
              <a:rPr lang="en-US" noProof="0" dirty="0" smtClean="0"/>
              <a:t> of Oxidic Slag Systems Determined by CLSM Investigations</a:t>
            </a:r>
            <a:endParaRPr lang="en-US" noProof="0" dirty="0"/>
          </a:p>
        </p:txBody>
      </p:sp>
      <p:sp>
        <p:nvSpPr>
          <p:cNvPr id="10" name="Textplatzhalter 9">
            <a:extLst>
              <a:ext uri="{FF2B5EF4-FFF2-40B4-BE49-F238E27FC236}">
                <a16:creationId xmlns="" xmlns:a16="http://schemas.microsoft.com/office/drawing/2014/main" id="{520D87E3-8281-4D07-A018-037CE982CC2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6" name="Bildplatzhalter 5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72" b="28986"/>
          <a:stretch/>
        </p:blipFill>
        <p:spPr/>
      </p:pic>
    </p:spTree>
    <p:extLst>
      <p:ext uri="{BB962C8B-B14F-4D97-AF65-F5344CB8AC3E}">
        <p14:creationId xmlns:p14="http://schemas.microsoft.com/office/powerpoint/2010/main" val="4170454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293" y="1412776"/>
            <a:ext cx="11112729" cy="2520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CLSM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 err="1" smtClean="0"/>
              <a:t>Unexpected</a:t>
            </a:r>
            <a:r>
              <a:rPr lang="de-DE" dirty="0" smtClean="0"/>
              <a:t> </a:t>
            </a:r>
            <a:r>
              <a:rPr lang="de-DE" dirty="0" err="1" smtClean="0"/>
              <a:t>crystallisation</a:t>
            </a:r>
            <a:r>
              <a:rPr lang="de-DE" dirty="0" smtClean="0"/>
              <a:t> due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heterogeneous</a:t>
            </a:r>
            <a:r>
              <a:rPr lang="de-DE" dirty="0" smtClean="0"/>
              <a:t> </a:t>
            </a:r>
            <a:r>
              <a:rPr lang="de-DE" dirty="0" err="1" smtClean="0"/>
              <a:t>nucleation</a:t>
            </a:r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 smtClean="0"/>
              <a:t>Page </a:t>
            </a:r>
            <a:fld id="{A52F4D17-1AD6-42D9-B93A-EB002C62F438}" type="slidenum">
              <a:rPr lang="en-US" smtClean="0"/>
              <a:pPr/>
              <a:t>10</a:t>
            </a:fld>
            <a:endParaRPr lang="en-US" noProof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Inhaltsplatzhalter 2"/>
              <p:cNvSpPr txBox="1">
                <a:spLocks/>
              </p:cNvSpPr>
              <p:nvPr/>
            </p:nvSpPr>
            <p:spPr>
              <a:xfrm>
                <a:off x="3071664" y="4941168"/>
                <a:ext cx="3456384" cy="1152128"/>
              </a:xfrm>
              <a:prstGeom prst="rect">
                <a:avLst/>
              </a:prstGeom>
            </p:spPr>
            <p:txBody>
              <a:bodyPr anchor="ctr"/>
              <a:lstStyle>
                <a:lvl1pPr marL="228600" indent="-228600" algn="l" defTabSz="914400" rtl="0" eaLnBrk="1" latinLnBrk="0" hangingPunct="1">
                  <a:lnSpc>
                    <a:spcPct val="114000"/>
                  </a:lnSpc>
                  <a:spcBef>
                    <a:spcPts val="0"/>
                  </a:spcBef>
                  <a:spcAft>
                    <a:spcPts val="600"/>
                  </a:spcAft>
                  <a:buFont typeface="Calibri" panose="020F0502020204030204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0850" indent="-234950" algn="l" defTabSz="914400" rtl="0" eaLnBrk="1" latinLnBrk="0" hangingPunct="1">
                  <a:lnSpc>
                    <a:spcPct val="114000"/>
                  </a:lnSpc>
                  <a:spcBef>
                    <a:spcPts val="0"/>
                  </a:spcBef>
                  <a:spcAft>
                    <a:spcPts val="600"/>
                  </a:spcAft>
                  <a:buFont typeface="Calibri" panose="020F0502020204030204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66750" indent="-215900" algn="l" defTabSz="914400" rtl="0" eaLnBrk="1" latinLnBrk="0" hangingPunct="1">
                  <a:lnSpc>
                    <a:spcPct val="114000"/>
                  </a:lnSpc>
                  <a:spcBef>
                    <a:spcPts val="0"/>
                  </a:spcBef>
                  <a:spcAft>
                    <a:spcPts val="600"/>
                  </a:spcAft>
                  <a:buFont typeface="Calibri" panose="020F0502020204030204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895350" indent="-215900" algn="l" defTabSz="914400" rtl="0" eaLnBrk="1" latinLnBrk="0" hangingPunct="1">
                  <a:lnSpc>
                    <a:spcPct val="114000"/>
                  </a:lnSpc>
                  <a:spcBef>
                    <a:spcPts val="0"/>
                  </a:spcBef>
                  <a:spcAft>
                    <a:spcPts val="600"/>
                  </a:spcAft>
                  <a:buFont typeface="Calibri" panose="020F0502020204030204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117600" indent="-215900" algn="l" defTabSz="914400" rtl="0" eaLnBrk="1" latinLnBrk="0" hangingPunct="1">
                  <a:lnSpc>
                    <a:spcPct val="114000"/>
                  </a:lnSpc>
                  <a:spcBef>
                    <a:spcPts val="0"/>
                  </a:spcBef>
                  <a:spcAft>
                    <a:spcPts val="600"/>
                  </a:spcAft>
                  <a:buFont typeface="Calibri" panose="020F0502020204030204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00000"/>
                  </a:lnSpc>
                  <a:buNone/>
                </a:pPr>
                <a:r>
                  <a:rPr lang="de-DE" dirty="0" err="1" smtClean="0"/>
                  <a:t>Fe</a:t>
                </a:r>
                <a:r>
                  <a:rPr lang="de-DE" dirty="0" smtClean="0"/>
                  <a:t>-Al-</a:t>
                </a:r>
                <a:r>
                  <a:rPr lang="de-DE" dirty="0" err="1" smtClean="0"/>
                  <a:t>spinel</a:t>
                </a:r>
                <a:r>
                  <a:rPr lang="de-DE" dirty="0" smtClean="0"/>
                  <a:t> </a:t>
                </a:r>
                <a:r>
                  <a:rPr lang="de-DE" dirty="0" smtClean="0">
                    <a:sym typeface="Wingdings" panose="05000000000000000000" pitchFamily="2" charset="2"/>
                  </a:rPr>
                  <a:t> </a:t>
                </a:r>
                <a:r>
                  <a:rPr lang="de-DE" dirty="0" err="1" smtClean="0">
                    <a:sym typeface="Wingdings" panose="05000000000000000000" pitchFamily="2" charset="2"/>
                  </a:rPr>
                  <a:t>Hercynite</a:t>
                </a:r>
                <a:endParaRPr lang="de-DE" dirty="0" smtClean="0">
                  <a:sym typeface="Wingdings" panose="05000000000000000000" pitchFamily="2" charset="2"/>
                </a:endParaRPr>
              </a:p>
              <a:p>
                <a:pPr marL="0" indent="0">
                  <a:lnSpc>
                    <a:spcPct val="100000"/>
                  </a:lnSpc>
                  <a:buNone/>
                </a:pPr>
                <a:r>
                  <a:rPr lang="de-DE" dirty="0" err="1" smtClean="0"/>
                  <a:t>T</a:t>
                </a:r>
                <a:r>
                  <a:rPr lang="de-DE" baseline="-25000" dirty="0" err="1" smtClean="0"/>
                  <a:t>melt</a:t>
                </a:r>
                <a:r>
                  <a:rPr lang="de-DE" baseline="-25000" dirty="0" smtClean="0"/>
                  <a:t> </a:t>
                </a:r>
                <a14:m>
                  <m:oMath xmlns:m="http://schemas.openxmlformats.org/officeDocument/2006/math">
                    <m:r>
                      <a:rPr lang="de-DE" i="1" smtClean="0">
                        <a:latin typeface="Cambria Math"/>
                        <a:ea typeface="Cambria Math"/>
                      </a:rPr>
                      <m:t>≈</m:t>
                    </m:r>
                  </m:oMath>
                </a14:m>
                <a:r>
                  <a:rPr lang="de-DE" dirty="0" smtClean="0"/>
                  <a:t> 1780 °C*</a:t>
                </a:r>
              </a:p>
            </p:txBody>
          </p:sp>
        </mc:Choice>
        <mc:Fallback xmlns="">
          <p:sp>
            <p:nvSpPr>
              <p:cNvPr id="29" name="Inhaltsplatzhalt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1664" y="4941168"/>
                <a:ext cx="3456384" cy="1152128"/>
              </a:xfrm>
              <a:prstGeom prst="rect">
                <a:avLst/>
              </a:prstGeom>
              <a:blipFill rotWithShape="1">
                <a:blip r:embed="rId4"/>
                <a:stretch>
                  <a:fillRect l="-229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uppieren 6"/>
          <p:cNvGrpSpPr/>
          <p:nvPr/>
        </p:nvGrpSpPr>
        <p:grpSpPr>
          <a:xfrm>
            <a:off x="335360" y="3852658"/>
            <a:ext cx="11323663" cy="2496012"/>
            <a:chOff x="335360" y="3852658"/>
            <a:chExt cx="11323663" cy="2496012"/>
          </a:xfrm>
        </p:grpSpPr>
        <p:sp>
          <p:nvSpPr>
            <p:cNvPr id="31" name="Inhaltsplatzhalter 2"/>
            <p:cNvSpPr txBox="1">
              <a:spLocks/>
            </p:cNvSpPr>
            <p:nvPr/>
          </p:nvSpPr>
          <p:spPr>
            <a:xfrm>
              <a:off x="335360" y="5276040"/>
              <a:ext cx="1728192" cy="504057"/>
            </a:xfrm>
            <a:prstGeom prst="rect">
              <a:avLst/>
            </a:prstGeom>
          </p:spPr>
          <p:txBody>
            <a:bodyPr anchor="ctr"/>
            <a:lstStyle>
              <a:lvl1pPr marL="228600" indent="-228600" algn="l" defTabSz="914400" rtl="0" eaLnBrk="1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600"/>
                </a:spcAft>
                <a:buFont typeface="Calibri" panose="020F0502020204030204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0850" indent="-234950" algn="l" defTabSz="914400" rtl="0" eaLnBrk="1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600"/>
                </a:spcAft>
                <a:buFont typeface="Calibri" panose="020F0502020204030204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66750" indent="-215900" algn="l" defTabSz="914400" rtl="0" eaLnBrk="1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600"/>
                </a:spcAft>
                <a:buFont typeface="Calibri" panose="020F0502020204030204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95350" indent="-215900" algn="l" defTabSz="914400" rtl="0" eaLnBrk="1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600"/>
                </a:spcAft>
                <a:buFont typeface="Calibri" panose="020F0502020204030204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17600" indent="-215900" algn="l" defTabSz="914400" rtl="0" eaLnBrk="1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600"/>
                </a:spcAft>
                <a:buFont typeface="Calibri" panose="020F0502020204030204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buNone/>
              </a:pPr>
              <a:r>
                <a:rPr lang="de-DE" sz="1800" dirty="0" err="1" smtClean="0"/>
                <a:t>Temperature</a:t>
              </a:r>
              <a:r>
                <a:rPr lang="de-DE" sz="1800" dirty="0" smtClean="0"/>
                <a:t> </a:t>
              </a:r>
              <a:r>
                <a:rPr lang="de-DE" sz="1800" dirty="0" err="1" smtClean="0"/>
                <a:t>profile</a:t>
              </a:r>
              <a:endParaRPr lang="de-DE" sz="1800" baseline="-25000" dirty="0" smtClean="0"/>
            </a:p>
          </p:txBody>
        </p:sp>
        <p:grpSp>
          <p:nvGrpSpPr>
            <p:cNvPr id="6" name="Gruppieren 5"/>
            <p:cNvGrpSpPr/>
            <p:nvPr/>
          </p:nvGrpSpPr>
          <p:grpSpPr>
            <a:xfrm>
              <a:off x="335360" y="3852658"/>
              <a:ext cx="11323663" cy="2496012"/>
              <a:chOff x="335360" y="3852658"/>
              <a:chExt cx="11323663" cy="2496012"/>
            </a:xfrm>
          </p:grpSpPr>
          <p:grpSp>
            <p:nvGrpSpPr>
              <p:cNvPr id="30" name="Gruppieren 29"/>
              <p:cNvGrpSpPr/>
              <p:nvPr/>
            </p:nvGrpSpPr>
            <p:grpSpPr>
              <a:xfrm>
                <a:off x="695400" y="4077072"/>
                <a:ext cx="10963623" cy="2271598"/>
                <a:chOff x="695400" y="4077072"/>
                <a:chExt cx="10963623" cy="2271598"/>
              </a:xfrm>
            </p:grpSpPr>
            <p:cxnSp>
              <p:nvCxnSpPr>
                <p:cNvPr id="13" name="Gerade Verbindung 12"/>
                <p:cNvCxnSpPr/>
                <p:nvPr/>
              </p:nvCxnSpPr>
              <p:spPr>
                <a:xfrm flipV="1">
                  <a:off x="695400" y="4077072"/>
                  <a:ext cx="2664764" cy="2271598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" name="Gerade Verbindung 8"/>
                <p:cNvCxnSpPr/>
                <p:nvPr/>
              </p:nvCxnSpPr>
              <p:spPr>
                <a:xfrm>
                  <a:off x="3360164" y="4077072"/>
                  <a:ext cx="2807844" cy="0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Gerade Verbindung 10"/>
                <p:cNvCxnSpPr/>
                <p:nvPr/>
              </p:nvCxnSpPr>
              <p:spPr>
                <a:xfrm>
                  <a:off x="6168008" y="4077072"/>
                  <a:ext cx="892560" cy="648071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Gerade Verbindung 13"/>
                <p:cNvCxnSpPr/>
                <p:nvPr/>
              </p:nvCxnSpPr>
              <p:spPr>
                <a:xfrm>
                  <a:off x="7060568" y="4725143"/>
                  <a:ext cx="4598455" cy="0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5" name="Gerade Verbindung 24"/>
              <p:cNvCxnSpPr/>
              <p:nvPr/>
            </p:nvCxnSpPr>
            <p:spPr>
              <a:xfrm>
                <a:off x="695400" y="4401107"/>
                <a:ext cx="10963623" cy="0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Inhaltsplatzhalter 2"/>
              <p:cNvSpPr txBox="1">
                <a:spLocks/>
              </p:cNvSpPr>
              <p:nvPr/>
            </p:nvSpPr>
            <p:spPr>
              <a:xfrm>
                <a:off x="335360" y="3933056"/>
                <a:ext cx="1368152" cy="504057"/>
              </a:xfrm>
              <a:prstGeom prst="rect">
                <a:avLst/>
              </a:prstGeom>
            </p:spPr>
            <p:txBody>
              <a:bodyPr anchor="ctr"/>
              <a:lstStyle>
                <a:lvl1pPr marL="228600" indent="-228600" algn="l" defTabSz="914400" rtl="0" eaLnBrk="1" latinLnBrk="0" hangingPunct="1">
                  <a:lnSpc>
                    <a:spcPct val="114000"/>
                  </a:lnSpc>
                  <a:spcBef>
                    <a:spcPts val="0"/>
                  </a:spcBef>
                  <a:spcAft>
                    <a:spcPts val="600"/>
                  </a:spcAft>
                  <a:buFont typeface="Calibri" panose="020F0502020204030204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0850" indent="-234950" algn="l" defTabSz="914400" rtl="0" eaLnBrk="1" latinLnBrk="0" hangingPunct="1">
                  <a:lnSpc>
                    <a:spcPct val="114000"/>
                  </a:lnSpc>
                  <a:spcBef>
                    <a:spcPts val="0"/>
                  </a:spcBef>
                  <a:spcAft>
                    <a:spcPts val="600"/>
                  </a:spcAft>
                  <a:buFont typeface="Calibri" panose="020F0502020204030204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66750" indent="-215900" algn="l" defTabSz="914400" rtl="0" eaLnBrk="1" latinLnBrk="0" hangingPunct="1">
                  <a:lnSpc>
                    <a:spcPct val="114000"/>
                  </a:lnSpc>
                  <a:spcBef>
                    <a:spcPts val="0"/>
                  </a:spcBef>
                  <a:spcAft>
                    <a:spcPts val="600"/>
                  </a:spcAft>
                  <a:buFont typeface="Calibri" panose="020F0502020204030204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895350" indent="-215900" algn="l" defTabSz="914400" rtl="0" eaLnBrk="1" latinLnBrk="0" hangingPunct="1">
                  <a:lnSpc>
                    <a:spcPct val="114000"/>
                  </a:lnSpc>
                  <a:spcBef>
                    <a:spcPts val="0"/>
                  </a:spcBef>
                  <a:spcAft>
                    <a:spcPts val="600"/>
                  </a:spcAft>
                  <a:buFont typeface="Calibri" panose="020F0502020204030204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117600" indent="-215900" algn="l" defTabSz="914400" rtl="0" eaLnBrk="1" latinLnBrk="0" hangingPunct="1">
                  <a:lnSpc>
                    <a:spcPct val="114000"/>
                  </a:lnSpc>
                  <a:spcBef>
                    <a:spcPts val="0"/>
                  </a:spcBef>
                  <a:spcAft>
                    <a:spcPts val="600"/>
                  </a:spcAft>
                  <a:buFont typeface="Calibri" panose="020F0502020204030204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00000"/>
                  </a:lnSpc>
                  <a:buNone/>
                </a:pPr>
                <a:r>
                  <a:rPr lang="de-DE" sz="1800" dirty="0" err="1" smtClean="0"/>
                  <a:t>T</a:t>
                </a:r>
                <a:r>
                  <a:rPr lang="de-DE" sz="1800" baseline="-25000" dirty="0" err="1" smtClean="0"/>
                  <a:t>liq</a:t>
                </a:r>
                <a:endParaRPr lang="de-DE" sz="1800" baseline="-25000" dirty="0" smtClean="0"/>
              </a:p>
            </p:txBody>
          </p:sp>
          <p:sp>
            <p:nvSpPr>
              <p:cNvPr id="32" name="Inhaltsplatzhalter 2"/>
              <p:cNvSpPr txBox="1">
                <a:spLocks/>
              </p:cNvSpPr>
              <p:nvPr/>
            </p:nvSpPr>
            <p:spPr>
              <a:xfrm>
                <a:off x="2592775" y="3852658"/>
                <a:ext cx="972107" cy="504057"/>
              </a:xfrm>
              <a:prstGeom prst="rect">
                <a:avLst/>
              </a:prstGeom>
            </p:spPr>
            <p:txBody>
              <a:bodyPr anchor="ctr"/>
              <a:lstStyle>
                <a:lvl1pPr marL="228600" indent="-228600" algn="l" defTabSz="914400" rtl="0" eaLnBrk="1" latinLnBrk="0" hangingPunct="1">
                  <a:lnSpc>
                    <a:spcPct val="114000"/>
                  </a:lnSpc>
                  <a:spcBef>
                    <a:spcPts val="0"/>
                  </a:spcBef>
                  <a:spcAft>
                    <a:spcPts val="600"/>
                  </a:spcAft>
                  <a:buFont typeface="Calibri" panose="020F0502020204030204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0850" indent="-234950" algn="l" defTabSz="914400" rtl="0" eaLnBrk="1" latinLnBrk="0" hangingPunct="1">
                  <a:lnSpc>
                    <a:spcPct val="114000"/>
                  </a:lnSpc>
                  <a:spcBef>
                    <a:spcPts val="0"/>
                  </a:spcBef>
                  <a:spcAft>
                    <a:spcPts val="600"/>
                  </a:spcAft>
                  <a:buFont typeface="Calibri" panose="020F0502020204030204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66750" indent="-215900" algn="l" defTabSz="914400" rtl="0" eaLnBrk="1" latinLnBrk="0" hangingPunct="1">
                  <a:lnSpc>
                    <a:spcPct val="114000"/>
                  </a:lnSpc>
                  <a:spcBef>
                    <a:spcPts val="0"/>
                  </a:spcBef>
                  <a:spcAft>
                    <a:spcPts val="600"/>
                  </a:spcAft>
                  <a:buFont typeface="Calibri" panose="020F0502020204030204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895350" indent="-215900" algn="l" defTabSz="914400" rtl="0" eaLnBrk="1" latinLnBrk="0" hangingPunct="1">
                  <a:lnSpc>
                    <a:spcPct val="114000"/>
                  </a:lnSpc>
                  <a:spcBef>
                    <a:spcPts val="0"/>
                  </a:spcBef>
                  <a:spcAft>
                    <a:spcPts val="600"/>
                  </a:spcAft>
                  <a:buFont typeface="Calibri" panose="020F0502020204030204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117600" indent="-215900" algn="l" defTabSz="914400" rtl="0" eaLnBrk="1" latinLnBrk="0" hangingPunct="1">
                  <a:lnSpc>
                    <a:spcPct val="114000"/>
                  </a:lnSpc>
                  <a:spcBef>
                    <a:spcPts val="0"/>
                  </a:spcBef>
                  <a:spcAft>
                    <a:spcPts val="600"/>
                  </a:spcAft>
                  <a:buFont typeface="Calibri" panose="020F0502020204030204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00000"/>
                  </a:lnSpc>
                  <a:buNone/>
                </a:pPr>
                <a:r>
                  <a:rPr lang="de-DE" sz="1800" dirty="0" err="1" smtClean="0"/>
                  <a:t>T</a:t>
                </a:r>
                <a:r>
                  <a:rPr lang="de-DE" sz="1800" baseline="-25000" dirty="0" err="1" smtClean="0"/>
                  <a:t>max</a:t>
                </a:r>
                <a:endParaRPr lang="de-DE" sz="1800" baseline="-25000" dirty="0" smtClean="0"/>
              </a:p>
            </p:txBody>
          </p:sp>
        </p:grpSp>
      </p:grpSp>
      <p:sp>
        <p:nvSpPr>
          <p:cNvPr id="33" name="Abgerundetes Rechteck 32"/>
          <p:cNvSpPr/>
          <p:nvPr/>
        </p:nvSpPr>
        <p:spPr>
          <a:xfrm>
            <a:off x="7052249" y="4941169"/>
            <a:ext cx="4968552" cy="936104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200" dirty="0" err="1" smtClean="0"/>
              <a:t>Pre</a:t>
            </a:r>
            <a:r>
              <a:rPr lang="de-DE" sz="2200" dirty="0" smtClean="0"/>
              <a:t>-treatment </a:t>
            </a:r>
            <a:r>
              <a:rPr lang="de-DE" sz="2200" dirty="0" err="1" smtClean="0"/>
              <a:t>of</a:t>
            </a:r>
            <a:r>
              <a:rPr lang="de-DE" sz="2200" dirty="0" smtClean="0"/>
              <a:t> </a:t>
            </a:r>
            <a:r>
              <a:rPr lang="de-DE" sz="2200" dirty="0" err="1" smtClean="0"/>
              <a:t>synthetic</a:t>
            </a:r>
            <a:r>
              <a:rPr lang="de-DE" sz="2200" dirty="0" smtClean="0"/>
              <a:t> </a:t>
            </a:r>
            <a:r>
              <a:rPr lang="de-DE" sz="2200" dirty="0" err="1" smtClean="0"/>
              <a:t>samples</a:t>
            </a:r>
            <a:r>
              <a:rPr lang="de-DE" sz="2200" dirty="0" smtClean="0"/>
              <a:t> </a:t>
            </a:r>
            <a:r>
              <a:rPr lang="de-DE" sz="2200" dirty="0" err="1" smtClean="0"/>
              <a:t>prevents</a:t>
            </a:r>
            <a:r>
              <a:rPr lang="de-DE" sz="2200" dirty="0" smtClean="0"/>
              <a:t> </a:t>
            </a:r>
            <a:r>
              <a:rPr lang="de-DE" sz="2200" dirty="0" err="1" smtClean="0"/>
              <a:t>heterogeneous</a:t>
            </a:r>
            <a:r>
              <a:rPr lang="de-DE" sz="2200" dirty="0" smtClean="0"/>
              <a:t> </a:t>
            </a:r>
            <a:r>
              <a:rPr lang="de-DE" sz="2200" dirty="0" err="1" smtClean="0"/>
              <a:t>nucleation</a:t>
            </a:r>
            <a:endParaRPr lang="de-DE" sz="2200" dirty="0"/>
          </a:p>
        </p:txBody>
      </p:sp>
      <p:sp>
        <p:nvSpPr>
          <p:cNvPr id="20" name="Textfeld 19"/>
          <p:cNvSpPr txBox="1"/>
          <p:nvPr/>
        </p:nvSpPr>
        <p:spPr>
          <a:xfrm>
            <a:off x="5015880" y="6073632"/>
            <a:ext cx="196214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dirty="0" smtClean="0"/>
              <a:t>*Fukushima et al., 2013</a:t>
            </a:r>
          </a:p>
        </p:txBody>
      </p:sp>
      <p:pic>
        <p:nvPicPr>
          <p:cNvPr id="2050" name="Picture 2" descr="C:\Users\jpschupsky\sciebo\Konferenzen\6th Internation Slag Symposium, Mechelen, Belgien 2019\Vortrag\P102009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54" t="19738" r="19267" b="18209"/>
          <a:stretch/>
        </p:blipFill>
        <p:spPr bwMode="auto">
          <a:xfrm>
            <a:off x="532978" y="4120467"/>
            <a:ext cx="2538686" cy="224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00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75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3" grpId="0" animBg="1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442" y="1602904"/>
            <a:ext cx="8988158" cy="4514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CLSM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 smtClean="0"/>
              <a:t>O2 partial </a:t>
            </a:r>
            <a:r>
              <a:rPr lang="de-DE" dirty="0" err="1" smtClean="0"/>
              <a:t>pressure</a:t>
            </a:r>
            <a:r>
              <a:rPr lang="de-DE" dirty="0" smtClean="0"/>
              <a:t> </a:t>
            </a:r>
            <a:r>
              <a:rPr lang="de-DE" dirty="0" err="1" smtClean="0"/>
              <a:t>influencing</a:t>
            </a:r>
            <a:r>
              <a:rPr lang="de-DE" dirty="0"/>
              <a:t> </a:t>
            </a:r>
            <a:r>
              <a:rPr lang="de-DE" dirty="0" err="1" smtClean="0"/>
              <a:t>crystallisation</a:t>
            </a:r>
            <a:r>
              <a:rPr lang="de-DE" dirty="0" smtClean="0"/>
              <a:t> </a:t>
            </a:r>
            <a:r>
              <a:rPr lang="de-DE" dirty="0" err="1" smtClean="0"/>
              <a:t>tendencies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 smtClean="0"/>
              <a:t>Page </a:t>
            </a:r>
            <a:fld id="{A52F4D17-1AD6-42D9-B93A-EB002C62F438}" type="slidenum">
              <a:rPr lang="en-US" smtClean="0"/>
              <a:pPr/>
              <a:t>11</a:t>
            </a:fld>
            <a:endParaRPr lang="en-US" noProof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Inhaltsplatzhalter 2"/>
              <p:cNvSpPr txBox="1">
                <a:spLocks/>
              </p:cNvSpPr>
              <p:nvPr/>
            </p:nvSpPr>
            <p:spPr>
              <a:xfrm>
                <a:off x="373460" y="3510533"/>
                <a:ext cx="1080000" cy="28803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anchor="ctr"/>
              <a:lstStyle>
                <a:lvl1pPr marL="228600" indent="-228600" algn="l" defTabSz="914400" rtl="0" eaLnBrk="1" latinLnBrk="0" hangingPunct="1">
                  <a:lnSpc>
                    <a:spcPct val="114000"/>
                  </a:lnSpc>
                  <a:spcBef>
                    <a:spcPts val="0"/>
                  </a:spcBef>
                  <a:spcAft>
                    <a:spcPts val="600"/>
                  </a:spcAft>
                  <a:buFont typeface="Calibri" panose="020F0502020204030204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0850" indent="-234950" algn="l" defTabSz="914400" rtl="0" eaLnBrk="1" latinLnBrk="0" hangingPunct="1">
                  <a:lnSpc>
                    <a:spcPct val="114000"/>
                  </a:lnSpc>
                  <a:spcBef>
                    <a:spcPts val="0"/>
                  </a:spcBef>
                  <a:spcAft>
                    <a:spcPts val="600"/>
                  </a:spcAft>
                  <a:buFont typeface="Calibri" panose="020F0502020204030204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66750" indent="-215900" algn="l" defTabSz="914400" rtl="0" eaLnBrk="1" latinLnBrk="0" hangingPunct="1">
                  <a:lnSpc>
                    <a:spcPct val="114000"/>
                  </a:lnSpc>
                  <a:spcBef>
                    <a:spcPts val="0"/>
                  </a:spcBef>
                  <a:spcAft>
                    <a:spcPts val="600"/>
                  </a:spcAft>
                  <a:buFont typeface="Calibri" panose="020F0502020204030204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895350" indent="-215900" algn="l" defTabSz="914400" rtl="0" eaLnBrk="1" latinLnBrk="0" hangingPunct="1">
                  <a:lnSpc>
                    <a:spcPct val="114000"/>
                  </a:lnSpc>
                  <a:spcBef>
                    <a:spcPts val="0"/>
                  </a:spcBef>
                  <a:spcAft>
                    <a:spcPts val="600"/>
                  </a:spcAft>
                  <a:buFont typeface="Calibri" panose="020F0502020204030204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117600" indent="-215900" algn="l" defTabSz="914400" rtl="0" eaLnBrk="1" latinLnBrk="0" hangingPunct="1">
                  <a:lnSpc>
                    <a:spcPct val="114000"/>
                  </a:lnSpc>
                  <a:spcBef>
                    <a:spcPts val="0"/>
                  </a:spcBef>
                  <a:spcAft>
                    <a:spcPts val="600"/>
                  </a:spcAft>
                  <a:buFont typeface="Calibri" panose="020F0502020204030204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00000"/>
                  </a:lnSpc>
                  <a:spcAft>
                    <a:spcPts val="0"/>
                  </a:spcAft>
                  <a:buNone/>
                </a:pPr>
                <a14:m>
                  <m:oMath xmlns:m="http://schemas.openxmlformats.org/officeDocument/2006/math">
                    <m:r>
                      <a:rPr lang="de-DE" sz="1600" b="1" i="1" dirty="0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≈</m:t>
                    </m:r>
                  </m:oMath>
                </a14:m>
                <a:r>
                  <a:rPr lang="de-DE" sz="1600" b="1" dirty="0" smtClean="0">
                    <a:solidFill>
                      <a:srgbClr val="FF0000"/>
                    </a:solidFill>
                  </a:rPr>
                  <a:t>1380 °C</a:t>
                </a:r>
              </a:p>
            </p:txBody>
          </p:sp>
        </mc:Choice>
        <mc:Fallback xmlns="">
          <p:sp>
            <p:nvSpPr>
              <p:cNvPr id="7" name="Inhaltsplatzhalt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460" y="3510533"/>
                <a:ext cx="1080000" cy="288033"/>
              </a:xfrm>
              <a:prstGeom prst="rect">
                <a:avLst/>
              </a:prstGeom>
              <a:blipFill rotWithShape="1">
                <a:blip r:embed="rId3"/>
                <a:stretch>
                  <a:fillRect t="-14894" r="-1695" b="-3617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Inhaltsplatzhalter 2"/>
              <p:cNvSpPr txBox="1">
                <a:spLocks/>
              </p:cNvSpPr>
              <p:nvPr/>
            </p:nvSpPr>
            <p:spPr>
              <a:xfrm>
                <a:off x="3359696" y="3510533"/>
                <a:ext cx="1080000" cy="28803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anchor="ctr"/>
              <a:lstStyle>
                <a:lvl1pPr marL="228600" indent="-228600" algn="l" defTabSz="914400" rtl="0" eaLnBrk="1" latinLnBrk="0" hangingPunct="1">
                  <a:lnSpc>
                    <a:spcPct val="114000"/>
                  </a:lnSpc>
                  <a:spcBef>
                    <a:spcPts val="0"/>
                  </a:spcBef>
                  <a:spcAft>
                    <a:spcPts val="600"/>
                  </a:spcAft>
                  <a:buFont typeface="Calibri" panose="020F0502020204030204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0850" indent="-234950" algn="l" defTabSz="914400" rtl="0" eaLnBrk="1" latinLnBrk="0" hangingPunct="1">
                  <a:lnSpc>
                    <a:spcPct val="114000"/>
                  </a:lnSpc>
                  <a:spcBef>
                    <a:spcPts val="0"/>
                  </a:spcBef>
                  <a:spcAft>
                    <a:spcPts val="600"/>
                  </a:spcAft>
                  <a:buFont typeface="Calibri" panose="020F0502020204030204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66750" indent="-215900" algn="l" defTabSz="914400" rtl="0" eaLnBrk="1" latinLnBrk="0" hangingPunct="1">
                  <a:lnSpc>
                    <a:spcPct val="114000"/>
                  </a:lnSpc>
                  <a:spcBef>
                    <a:spcPts val="0"/>
                  </a:spcBef>
                  <a:spcAft>
                    <a:spcPts val="600"/>
                  </a:spcAft>
                  <a:buFont typeface="Calibri" panose="020F0502020204030204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895350" indent="-215900" algn="l" defTabSz="914400" rtl="0" eaLnBrk="1" latinLnBrk="0" hangingPunct="1">
                  <a:lnSpc>
                    <a:spcPct val="114000"/>
                  </a:lnSpc>
                  <a:spcBef>
                    <a:spcPts val="0"/>
                  </a:spcBef>
                  <a:spcAft>
                    <a:spcPts val="600"/>
                  </a:spcAft>
                  <a:buFont typeface="Calibri" panose="020F0502020204030204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117600" indent="-215900" algn="l" defTabSz="914400" rtl="0" eaLnBrk="1" latinLnBrk="0" hangingPunct="1">
                  <a:lnSpc>
                    <a:spcPct val="114000"/>
                  </a:lnSpc>
                  <a:spcBef>
                    <a:spcPts val="0"/>
                  </a:spcBef>
                  <a:spcAft>
                    <a:spcPts val="600"/>
                  </a:spcAft>
                  <a:buFont typeface="Calibri" panose="020F0502020204030204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00000"/>
                  </a:lnSpc>
                  <a:spcAft>
                    <a:spcPts val="0"/>
                  </a:spcAft>
                  <a:buNone/>
                </a:pPr>
                <a14:m>
                  <m:oMath xmlns:m="http://schemas.openxmlformats.org/officeDocument/2006/math">
                    <m:r>
                      <a:rPr lang="de-DE" sz="1600" b="1" i="1" dirty="0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≈</m:t>
                    </m:r>
                  </m:oMath>
                </a14:m>
                <a:r>
                  <a:rPr lang="de-DE" sz="1600" b="1" dirty="0" smtClean="0">
                    <a:solidFill>
                      <a:srgbClr val="FF0000"/>
                    </a:solidFill>
                  </a:rPr>
                  <a:t>1160 °C</a:t>
                </a:r>
              </a:p>
            </p:txBody>
          </p:sp>
        </mc:Choice>
        <mc:Fallback xmlns="">
          <p:sp>
            <p:nvSpPr>
              <p:cNvPr id="8" name="Inhaltsplatzhalt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9696" y="3510533"/>
                <a:ext cx="1080000" cy="288033"/>
              </a:xfrm>
              <a:prstGeom prst="rect">
                <a:avLst/>
              </a:prstGeom>
              <a:blipFill rotWithShape="1">
                <a:blip r:embed="rId4"/>
                <a:stretch>
                  <a:fillRect t="-14894" r="-565" b="-3617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Inhaltsplatzhalter 2"/>
              <p:cNvSpPr txBox="1">
                <a:spLocks/>
              </p:cNvSpPr>
              <p:nvPr/>
            </p:nvSpPr>
            <p:spPr>
              <a:xfrm>
                <a:off x="6365102" y="3510533"/>
                <a:ext cx="1027042" cy="28803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anchor="ctr"/>
              <a:lstStyle>
                <a:lvl1pPr marL="228600" indent="-228600" algn="l" defTabSz="914400" rtl="0" eaLnBrk="1" latinLnBrk="0" hangingPunct="1">
                  <a:lnSpc>
                    <a:spcPct val="114000"/>
                  </a:lnSpc>
                  <a:spcBef>
                    <a:spcPts val="0"/>
                  </a:spcBef>
                  <a:spcAft>
                    <a:spcPts val="600"/>
                  </a:spcAft>
                  <a:buFont typeface="Calibri" panose="020F0502020204030204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0850" indent="-234950" algn="l" defTabSz="914400" rtl="0" eaLnBrk="1" latinLnBrk="0" hangingPunct="1">
                  <a:lnSpc>
                    <a:spcPct val="114000"/>
                  </a:lnSpc>
                  <a:spcBef>
                    <a:spcPts val="0"/>
                  </a:spcBef>
                  <a:spcAft>
                    <a:spcPts val="600"/>
                  </a:spcAft>
                  <a:buFont typeface="Calibri" panose="020F0502020204030204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66750" indent="-215900" algn="l" defTabSz="914400" rtl="0" eaLnBrk="1" latinLnBrk="0" hangingPunct="1">
                  <a:lnSpc>
                    <a:spcPct val="114000"/>
                  </a:lnSpc>
                  <a:spcBef>
                    <a:spcPts val="0"/>
                  </a:spcBef>
                  <a:spcAft>
                    <a:spcPts val="600"/>
                  </a:spcAft>
                  <a:buFont typeface="Calibri" panose="020F0502020204030204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895350" indent="-215900" algn="l" defTabSz="914400" rtl="0" eaLnBrk="1" latinLnBrk="0" hangingPunct="1">
                  <a:lnSpc>
                    <a:spcPct val="114000"/>
                  </a:lnSpc>
                  <a:spcBef>
                    <a:spcPts val="0"/>
                  </a:spcBef>
                  <a:spcAft>
                    <a:spcPts val="600"/>
                  </a:spcAft>
                  <a:buFont typeface="Calibri" panose="020F0502020204030204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117600" indent="-215900" algn="l" defTabSz="914400" rtl="0" eaLnBrk="1" latinLnBrk="0" hangingPunct="1">
                  <a:lnSpc>
                    <a:spcPct val="114000"/>
                  </a:lnSpc>
                  <a:spcBef>
                    <a:spcPts val="0"/>
                  </a:spcBef>
                  <a:spcAft>
                    <a:spcPts val="600"/>
                  </a:spcAft>
                  <a:buFont typeface="Calibri" panose="020F0502020204030204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00000"/>
                  </a:lnSpc>
                  <a:spcAft>
                    <a:spcPts val="0"/>
                  </a:spcAft>
                  <a:buNone/>
                </a:pPr>
                <a14:m>
                  <m:oMath xmlns:m="http://schemas.openxmlformats.org/officeDocument/2006/math">
                    <m:r>
                      <a:rPr lang="de-DE" sz="1600" b="1" i="1" dirty="0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≈</m:t>
                    </m:r>
                  </m:oMath>
                </a14:m>
                <a:r>
                  <a:rPr lang="de-DE" sz="1600" b="1" dirty="0" smtClean="0">
                    <a:solidFill>
                      <a:srgbClr val="FF0000"/>
                    </a:solidFill>
                  </a:rPr>
                  <a:t>990 °C</a:t>
                </a:r>
              </a:p>
            </p:txBody>
          </p:sp>
        </mc:Choice>
        <mc:Fallback xmlns="">
          <p:sp>
            <p:nvSpPr>
              <p:cNvPr id="9" name="Inhaltsplatzhalt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65102" y="3510533"/>
                <a:ext cx="1027042" cy="288033"/>
              </a:xfrm>
              <a:prstGeom prst="rect">
                <a:avLst/>
              </a:prstGeom>
              <a:blipFill rotWithShape="1">
                <a:blip r:embed="rId5"/>
                <a:stretch>
                  <a:fillRect t="-14894" b="-3617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hteck 9"/>
          <p:cNvSpPr/>
          <p:nvPr/>
        </p:nvSpPr>
        <p:spPr>
          <a:xfrm>
            <a:off x="345992" y="3841035"/>
            <a:ext cx="9062376" cy="22792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 smtClean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031" y="2219932"/>
            <a:ext cx="5804073" cy="4593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Gerade Verbindung mit Pfeil 11"/>
          <p:cNvCxnSpPr/>
          <p:nvPr/>
        </p:nvCxnSpPr>
        <p:spPr>
          <a:xfrm flipH="1">
            <a:off x="8276731" y="3222501"/>
            <a:ext cx="526998" cy="432048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hteck 12"/>
          <p:cNvSpPr/>
          <p:nvPr/>
        </p:nvSpPr>
        <p:spPr>
          <a:xfrm>
            <a:off x="7958683" y="3690554"/>
            <a:ext cx="216024" cy="216024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 smtClean="0"/>
          </a:p>
        </p:txBody>
      </p:sp>
    </p:spTree>
    <p:extLst>
      <p:ext uri="{BB962C8B-B14F-4D97-AF65-F5344CB8AC3E}">
        <p14:creationId xmlns:p14="http://schemas.microsoft.com/office/powerpoint/2010/main" val="822038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442" y="1602904"/>
            <a:ext cx="8988158" cy="4514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hteck 14"/>
          <p:cNvSpPr/>
          <p:nvPr/>
        </p:nvSpPr>
        <p:spPr>
          <a:xfrm>
            <a:off x="191343" y="5445224"/>
            <a:ext cx="6195983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 smtClean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CLSM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 smtClean="0"/>
              <a:t>O2 partial </a:t>
            </a:r>
            <a:r>
              <a:rPr lang="de-DE" dirty="0" err="1" smtClean="0"/>
              <a:t>pressure</a:t>
            </a:r>
            <a:r>
              <a:rPr lang="de-DE" dirty="0" smtClean="0"/>
              <a:t> </a:t>
            </a:r>
            <a:r>
              <a:rPr lang="de-DE" dirty="0" err="1" smtClean="0"/>
              <a:t>influencing</a:t>
            </a:r>
            <a:r>
              <a:rPr lang="de-DE" dirty="0"/>
              <a:t> </a:t>
            </a:r>
            <a:r>
              <a:rPr lang="de-DE" dirty="0" err="1" smtClean="0"/>
              <a:t>crystallisation</a:t>
            </a:r>
            <a:r>
              <a:rPr lang="de-DE" dirty="0" smtClean="0"/>
              <a:t> </a:t>
            </a:r>
            <a:r>
              <a:rPr lang="de-DE" dirty="0" err="1" smtClean="0"/>
              <a:t>tendencies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 smtClean="0"/>
              <a:t>Page </a:t>
            </a:r>
            <a:fld id="{A52F4D17-1AD6-42D9-B93A-EB002C62F438}" type="slidenum">
              <a:rPr lang="en-US" smtClean="0"/>
              <a:pPr/>
              <a:t>12</a:t>
            </a:fld>
            <a:endParaRPr lang="en-US" noProof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Inhaltsplatzhalter 2"/>
              <p:cNvSpPr txBox="1">
                <a:spLocks/>
              </p:cNvSpPr>
              <p:nvPr/>
            </p:nvSpPr>
            <p:spPr>
              <a:xfrm>
                <a:off x="373460" y="3510533"/>
                <a:ext cx="1080000" cy="28803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anchor="ctr"/>
              <a:lstStyle>
                <a:lvl1pPr marL="228600" indent="-228600" algn="l" defTabSz="914400" rtl="0" eaLnBrk="1" latinLnBrk="0" hangingPunct="1">
                  <a:lnSpc>
                    <a:spcPct val="114000"/>
                  </a:lnSpc>
                  <a:spcBef>
                    <a:spcPts val="0"/>
                  </a:spcBef>
                  <a:spcAft>
                    <a:spcPts val="600"/>
                  </a:spcAft>
                  <a:buFont typeface="Calibri" panose="020F0502020204030204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0850" indent="-234950" algn="l" defTabSz="914400" rtl="0" eaLnBrk="1" latinLnBrk="0" hangingPunct="1">
                  <a:lnSpc>
                    <a:spcPct val="114000"/>
                  </a:lnSpc>
                  <a:spcBef>
                    <a:spcPts val="0"/>
                  </a:spcBef>
                  <a:spcAft>
                    <a:spcPts val="600"/>
                  </a:spcAft>
                  <a:buFont typeface="Calibri" panose="020F0502020204030204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66750" indent="-215900" algn="l" defTabSz="914400" rtl="0" eaLnBrk="1" latinLnBrk="0" hangingPunct="1">
                  <a:lnSpc>
                    <a:spcPct val="114000"/>
                  </a:lnSpc>
                  <a:spcBef>
                    <a:spcPts val="0"/>
                  </a:spcBef>
                  <a:spcAft>
                    <a:spcPts val="600"/>
                  </a:spcAft>
                  <a:buFont typeface="Calibri" panose="020F0502020204030204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895350" indent="-215900" algn="l" defTabSz="914400" rtl="0" eaLnBrk="1" latinLnBrk="0" hangingPunct="1">
                  <a:lnSpc>
                    <a:spcPct val="114000"/>
                  </a:lnSpc>
                  <a:spcBef>
                    <a:spcPts val="0"/>
                  </a:spcBef>
                  <a:spcAft>
                    <a:spcPts val="600"/>
                  </a:spcAft>
                  <a:buFont typeface="Calibri" panose="020F0502020204030204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117600" indent="-215900" algn="l" defTabSz="914400" rtl="0" eaLnBrk="1" latinLnBrk="0" hangingPunct="1">
                  <a:lnSpc>
                    <a:spcPct val="114000"/>
                  </a:lnSpc>
                  <a:spcBef>
                    <a:spcPts val="0"/>
                  </a:spcBef>
                  <a:spcAft>
                    <a:spcPts val="600"/>
                  </a:spcAft>
                  <a:buFont typeface="Calibri" panose="020F0502020204030204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00000"/>
                  </a:lnSpc>
                  <a:spcAft>
                    <a:spcPts val="0"/>
                  </a:spcAft>
                  <a:buNone/>
                </a:pPr>
                <a14:m>
                  <m:oMath xmlns:m="http://schemas.openxmlformats.org/officeDocument/2006/math">
                    <m:r>
                      <a:rPr lang="de-DE" sz="1600" b="1" i="1" dirty="0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≈</m:t>
                    </m:r>
                  </m:oMath>
                </a14:m>
                <a:r>
                  <a:rPr lang="de-DE" sz="1600" b="1" dirty="0" smtClean="0">
                    <a:solidFill>
                      <a:srgbClr val="FF0000"/>
                    </a:solidFill>
                  </a:rPr>
                  <a:t>1380 °C</a:t>
                </a:r>
              </a:p>
            </p:txBody>
          </p:sp>
        </mc:Choice>
        <mc:Fallback xmlns="">
          <p:sp>
            <p:nvSpPr>
              <p:cNvPr id="7" name="Inhaltsplatzhalt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460" y="3510533"/>
                <a:ext cx="1080000" cy="288033"/>
              </a:xfrm>
              <a:prstGeom prst="rect">
                <a:avLst/>
              </a:prstGeom>
              <a:blipFill rotWithShape="1">
                <a:blip r:embed="rId4"/>
                <a:stretch>
                  <a:fillRect t="-14894" r="-1695" b="-3617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Inhaltsplatzhalter 2"/>
              <p:cNvSpPr txBox="1">
                <a:spLocks/>
              </p:cNvSpPr>
              <p:nvPr/>
            </p:nvSpPr>
            <p:spPr>
              <a:xfrm>
                <a:off x="3359696" y="3510533"/>
                <a:ext cx="1080000" cy="28803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anchor="ctr"/>
              <a:lstStyle>
                <a:lvl1pPr marL="228600" indent="-228600" algn="l" defTabSz="914400" rtl="0" eaLnBrk="1" latinLnBrk="0" hangingPunct="1">
                  <a:lnSpc>
                    <a:spcPct val="114000"/>
                  </a:lnSpc>
                  <a:spcBef>
                    <a:spcPts val="0"/>
                  </a:spcBef>
                  <a:spcAft>
                    <a:spcPts val="600"/>
                  </a:spcAft>
                  <a:buFont typeface="Calibri" panose="020F0502020204030204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0850" indent="-234950" algn="l" defTabSz="914400" rtl="0" eaLnBrk="1" latinLnBrk="0" hangingPunct="1">
                  <a:lnSpc>
                    <a:spcPct val="114000"/>
                  </a:lnSpc>
                  <a:spcBef>
                    <a:spcPts val="0"/>
                  </a:spcBef>
                  <a:spcAft>
                    <a:spcPts val="600"/>
                  </a:spcAft>
                  <a:buFont typeface="Calibri" panose="020F0502020204030204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66750" indent="-215900" algn="l" defTabSz="914400" rtl="0" eaLnBrk="1" latinLnBrk="0" hangingPunct="1">
                  <a:lnSpc>
                    <a:spcPct val="114000"/>
                  </a:lnSpc>
                  <a:spcBef>
                    <a:spcPts val="0"/>
                  </a:spcBef>
                  <a:spcAft>
                    <a:spcPts val="600"/>
                  </a:spcAft>
                  <a:buFont typeface="Calibri" panose="020F0502020204030204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895350" indent="-215900" algn="l" defTabSz="914400" rtl="0" eaLnBrk="1" latinLnBrk="0" hangingPunct="1">
                  <a:lnSpc>
                    <a:spcPct val="114000"/>
                  </a:lnSpc>
                  <a:spcBef>
                    <a:spcPts val="0"/>
                  </a:spcBef>
                  <a:spcAft>
                    <a:spcPts val="600"/>
                  </a:spcAft>
                  <a:buFont typeface="Calibri" panose="020F0502020204030204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117600" indent="-215900" algn="l" defTabSz="914400" rtl="0" eaLnBrk="1" latinLnBrk="0" hangingPunct="1">
                  <a:lnSpc>
                    <a:spcPct val="114000"/>
                  </a:lnSpc>
                  <a:spcBef>
                    <a:spcPts val="0"/>
                  </a:spcBef>
                  <a:spcAft>
                    <a:spcPts val="600"/>
                  </a:spcAft>
                  <a:buFont typeface="Calibri" panose="020F0502020204030204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00000"/>
                  </a:lnSpc>
                  <a:spcAft>
                    <a:spcPts val="0"/>
                  </a:spcAft>
                  <a:buNone/>
                </a:pPr>
                <a14:m>
                  <m:oMath xmlns:m="http://schemas.openxmlformats.org/officeDocument/2006/math">
                    <m:r>
                      <a:rPr lang="de-DE" sz="1600" b="1" i="1" dirty="0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≈</m:t>
                    </m:r>
                  </m:oMath>
                </a14:m>
                <a:r>
                  <a:rPr lang="de-DE" sz="1600" b="1" dirty="0" smtClean="0">
                    <a:solidFill>
                      <a:srgbClr val="FF0000"/>
                    </a:solidFill>
                  </a:rPr>
                  <a:t>1160 °C</a:t>
                </a:r>
              </a:p>
            </p:txBody>
          </p:sp>
        </mc:Choice>
        <mc:Fallback xmlns="">
          <p:sp>
            <p:nvSpPr>
              <p:cNvPr id="8" name="Inhaltsplatzhalt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9696" y="3510533"/>
                <a:ext cx="1080000" cy="288033"/>
              </a:xfrm>
              <a:prstGeom prst="rect">
                <a:avLst/>
              </a:prstGeom>
              <a:blipFill rotWithShape="1">
                <a:blip r:embed="rId5"/>
                <a:stretch>
                  <a:fillRect t="-14894" r="-565" b="-3617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Inhaltsplatzhalter 2"/>
              <p:cNvSpPr txBox="1">
                <a:spLocks/>
              </p:cNvSpPr>
              <p:nvPr/>
            </p:nvSpPr>
            <p:spPr>
              <a:xfrm>
                <a:off x="6365102" y="3510533"/>
                <a:ext cx="1027042" cy="28803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anchor="ctr"/>
              <a:lstStyle>
                <a:lvl1pPr marL="228600" indent="-228600" algn="l" defTabSz="914400" rtl="0" eaLnBrk="1" latinLnBrk="0" hangingPunct="1">
                  <a:lnSpc>
                    <a:spcPct val="114000"/>
                  </a:lnSpc>
                  <a:spcBef>
                    <a:spcPts val="0"/>
                  </a:spcBef>
                  <a:spcAft>
                    <a:spcPts val="600"/>
                  </a:spcAft>
                  <a:buFont typeface="Calibri" panose="020F0502020204030204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0850" indent="-234950" algn="l" defTabSz="914400" rtl="0" eaLnBrk="1" latinLnBrk="0" hangingPunct="1">
                  <a:lnSpc>
                    <a:spcPct val="114000"/>
                  </a:lnSpc>
                  <a:spcBef>
                    <a:spcPts val="0"/>
                  </a:spcBef>
                  <a:spcAft>
                    <a:spcPts val="600"/>
                  </a:spcAft>
                  <a:buFont typeface="Calibri" panose="020F0502020204030204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66750" indent="-215900" algn="l" defTabSz="914400" rtl="0" eaLnBrk="1" latinLnBrk="0" hangingPunct="1">
                  <a:lnSpc>
                    <a:spcPct val="114000"/>
                  </a:lnSpc>
                  <a:spcBef>
                    <a:spcPts val="0"/>
                  </a:spcBef>
                  <a:spcAft>
                    <a:spcPts val="600"/>
                  </a:spcAft>
                  <a:buFont typeface="Calibri" panose="020F0502020204030204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895350" indent="-215900" algn="l" defTabSz="914400" rtl="0" eaLnBrk="1" latinLnBrk="0" hangingPunct="1">
                  <a:lnSpc>
                    <a:spcPct val="114000"/>
                  </a:lnSpc>
                  <a:spcBef>
                    <a:spcPts val="0"/>
                  </a:spcBef>
                  <a:spcAft>
                    <a:spcPts val="600"/>
                  </a:spcAft>
                  <a:buFont typeface="Calibri" panose="020F0502020204030204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117600" indent="-215900" algn="l" defTabSz="914400" rtl="0" eaLnBrk="1" latinLnBrk="0" hangingPunct="1">
                  <a:lnSpc>
                    <a:spcPct val="114000"/>
                  </a:lnSpc>
                  <a:spcBef>
                    <a:spcPts val="0"/>
                  </a:spcBef>
                  <a:spcAft>
                    <a:spcPts val="600"/>
                  </a:spcAft>
                  <a:buFont typeface="Calibri" panose="020F0502020204030204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00000"/>
                  </a:lnSpc>
                  <a:spcAft>
                    <a:spcPts val="0"/>
                  </a:spcAft>
                  <a:buNone/>
                </a:pPr>
                <a14:m>
                  <m:oMath xmlns:m="http://schemas.openxmlformats.org/officeDocument/2006/math">
                    <m:r>
                      <a:rPr lang="de-DE" sz="1600" b="1" i="1" dirty="0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≈</m:t>
                    </m:r>
                  </m:oMath>
                </a14:m>
                <a:r>
                  <a:rPr lang="de-DE" sz="1600" b="1" dirty="0" smtClean="0">
                    <a:solidFill>
                      <a:srgbClr val="FF0000"/>
                    </a:solidFill>
                  </a:rPr>
                  <a:t>990 °C</a:t>
                </a:r>
              </a:p>
            </p:txBody>
          </p:sp>
        </mc:Choice>
        <mc:Fallback xmlns="">
          <p:sp>
            <p:nvSpPr>
              <p:cNvPr id="9" name="Inhaltsplatzhalt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65102" y="3510533"/>
                <a:ext cx="1027042" cy="288033"/>
              </a:xfrm>
              <a:prstGeom prst="rect">
                <a:avLst/>
              </a:prstGeom>
              <a:blipFill rotWithShape="1">
                <a:blip r:embed="rId6"/>
                <a:stretch>
                  <a:fillRect t="-14894" b="-3617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6"/>
          <a:stretch/>
        </p:blipFill>
        <p:spPr bwMode="auto">
          <a:xfrm>
            <a:off x="6387327" y="2219932"/>
            <a:ext cx="5760223" cy="4593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Gerade Verbindung mit Pfeil 12"/>
          <p:cNvCxnSpPr/>
          <p:nvPr/>
        </p:nvCxnSpPr>
        <p:spPr>
          <a:xfrm>
            <a:off x="7499945" y="5174121"/>
            <a:ext cx="576064" cy="108012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hteck 13"/>
          <p:cNvSpPr/>
          <p:nvPr/>
        </p:nvSpPr>
        <p:spPr>
          <a:xfrm>
            <a:off x="8240402" y="5176242"/>
            <a:ext cx="216024" cy="216024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 smtClean="0"/>
          </a:p>
        </p:txBody>
      </p:sp>
      <p:sp>
        <p:nvSpPr>
          <p:cNvPr id="19" name="Abgerundetes Rechteck 18"/>
          <p:cNvSpPr/>
          <p:nvPr/>
        </p:nvSpPr>
        <p:spPr>
          <a:xfrm>
            <a:off x="335360" y="5593054"/>
            <a:ext cx="5904717" cy="592127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200" dirty="0" err="1" smtClean="0"/>
              <a:t>Oxidizing</a:t>
            </a:r>
            <a:r>
              <a:rPr lang="de-DE" sz="2200" dirty="0" smtClean="0"/>
              <a:t> </a:t>
            </a:r>
            <a:r>
              <a:rPr lang="de-DE" sz="2200" dirty="0" err="1" smtClean="0"/>
              <a:t>conditions</a:t>
            </a:r>
            <a:r>
              <a:rPr lang="de-DE" sz="2200" dirty="0" smtClean="0"/>
              <a:t> </a:t>
            </a:r>
            <a:r>
              <a:rPr lang="de-DE" sz="2200" dirty="0" err="1" smtClean="0"/>
              <a:t>support</a:t>
            </a:r>
            <a:r>
              <a:rPr lang="de-DE" sz="2200" dirty="0" smtClean="0"/>
              <a:t> </a:t>
            </a:r>
            <a:r>
              <a:rPr lang="de-DE" sz="2200" dirty="0" err="1" smtClean="0"/>
              <a:t>crystallisation</a:t>
            </a:r>
            <a:endParaRPr lang="de-DE" sz="2200" dirty="0"/>
          </a:p>
        </p:txBody>
      </p:sp>
    </p:spTree>
    <p:extLst>
      <p:ext uri="{BB962C8B-B14F-4D97-AF65-F5344CB8AC3E}">
        <p14:creationId xmlns:p14="http://schemas.microsoft.com/office/powerpoint/2010/main" val="2664604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7" grpId="0" animBg="1"/>
      <p:bldP spid="14" grpId="0" animBg="1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CLSM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 smtClean="0"/>
              <a:t>O2 partial </a:t>
            </a:r>
            <a:r>
              <a:rPr lang="de-DE" dirty="0" err="1" smtClean="0"/>
              <a:t>pressure</a:t>
            </a:r>
            <a:r>
              <a:rPr lang="de-DE" dirty="0" smtClean="0"/>
              <a:t> </a:t>
            </a:r>
            <a:r>
              <a:rPr lang="de-DE" dirty="0" err="1" smtClean="0"/>
              <a:t>influencing</a:t>
            </a:r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 smtClean="0"/>
              <a:t>Page </a:t>
            </a:r>
            <a:fld id="{A52F4D17-1AD6-42D9-B93A-EB002C62F438}" type="slidenum">
              <a:rPr lang="en-US" smtClean="0"/>
              <a:pPr/>
              <a:t>13</a:t>
            </a:fld>
            <a:endParaRPr lang="en-US" noProof="0" dirty="0"/>
          </a:p>
        </p:txBody>
      </p:sp>
      <p:pic>
        <p:nvPicPr>
          <p:cNvPr id="20" name="Grafik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12" r="912"/>
          <a:stretch/>
        </p:blipFill>
        <p:spPr bwMode="auto">
          <a:xfrm>
            <a:off x="344885" y="1594892"/>
            <a:ext cx="8055371" cy="303399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Inhaltsplatzhalter 2"/>
          <p:cNvSpPr txBox="1">
            <a:spLocks/>
          </p:cNvSpPr>
          <p:nvPr/>
        </p:nvSpPr>
        <p:spPr>
          <a:xfrm>
            <a:off x="332544" y="4653136"/>
            <a:ext cx="8067712" cy="18002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0850" indent="-23495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6675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535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1760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de-DE" dirty="0" err="1"/>
              <a:t>Very</a:t>
            </a:r>
            <a:r>
              <a:rPr lang="de-DE" dirty="0"/>
              <a:t> </a:t>
            </a:r>
            <a:r>
              <a:rPr lang="de-DE" dirty="0" err="1"/>
              <a:t>low</a:t>
            </a:r>
            <a:r>
              <a:rPr lang="de-DE" dirty="0"/>
              <a:t> O</a:t>
            </a:r>
            <a:r>
              <a:rPr lang="de-DE" baseline="-25000" dirty="0"/>
              <a:t>2</a:t>
            </a:r>
            <a:r>
              <a:rPr lang="de-DE" dirty="0"/>
              <a:t> partial </a:t>
            </a:r>
            <a:r>
              <a:rPr lang="de-DE" dirty="0" err="1"/>
              <a:t>pressure</a:t>
            </a:r>
            <a:r>
              <a:rPr lang="de-DE" dirty="0"/>
              <a:t> </a:t>
            </a:r>
            <a:r>
              <a:rPr lang="de-DE" dirty="0" err="1"/>
              <a:t>lead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reduction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 smtClean="0"/>
              <a:t>FeO</a:t>
            </a:r>
            <a:r>
              <a:rPr lang="de-DE" baseline="-25000" dirty="0" err="1" smtClean="0"/>
              <a:t>X</a:t>
            </a:r>
            <a:endParaRPr lang="de-DE" dirty="0"/>
          </a:p>
          <a:p>
            <a:pPr>
              <a:lnSpc>
                <a:spcPct val="150000"/>
              </a:lnSpc>
            </a:pPr>
            <a:r>
              <a:rPr lang="de-DE" dirty="0" err="1"/>
              <a:t>Catalytic</a:t>
            </a:r>
            <a:r>
              <a:rPr lang="de-DE" dirty="0"/>
              <a:t> </a:t>
            </a:r>
            <a:r>
              <a:rPr lang="de-DE" dirty="0" err="1"/>
              <a:t>effect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Pt </a:t>
            </a:r>
            <a:r>
              <a:rPr lang="de-DE" dirty="0" err="1"/>
              <a:t>accelerates</a:t>
            </a:r>
            <a:r>
              <a:rPr lang="de-DE" dirty="0"/>
              <a:t> </a:t>
            </a:r>
            <a:r>
              <a:rPr lang="de-DE" dirty="0" err="1" smtClean="0"/>
              <a:t>FeOx-reduction</a:t>
            </a:r>
            <a:endParaRPr lang="de-DE" dirty="0" smtClean="0"/>
          </a:p>
          <a:p>
            <a:pPr>
              <a:lnSpc>
                <a:spcPct val="150000"/>
              </a:lnSpc>
            </a:pPr>
            <a:r>
              <a:rPr lang="de-DE" dirty="0" err="1" smtClean="0"/>
              <a:t>Fe</a:t>
            </a:r>
            <a:r>
              <a:rPr lang="de-DE" dirty="0" smtClean="0"/>
              <a:t> + Pt </a:t>
            </a:r>
            <a:r>
              <a:rPr lang="de-DE" sz="2000" dirty="0" smtClean="0">
                <a:sym typeface="Wingdings" panose="05000000000000000000" pitchFamily="2" charset="2"/>
              </a:rPr>
              <a:t>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Fe</a:t>
            </a:r>
            <a:r>
              <a:rPr lang="de-DE" dirty="0" smtClean="0">
                <a:sym typeface="Wingdings" panose="05000000000000000000" pitchFamily="2" charset="2"/>
              </a:rPr>
              <a:t>-Pt-</a:t>
            </a:r>
            <a:r>
              <a:rPr lang="de-DE" dirty="0" err="1" smtClean="0">
                <a:sym typeface="Wingdings" panose="05000000000000000000" pitchFamily="2" charset="2"/>
              </a:rPr>
              <a:t>alloy</a:t>
            </a:r>
            <a:endParaRPr lang="de-DE" dirty="0"/>
          </a:p>
        </p:txBody>
      </p:sp>
      <p:sp>
        <p:nvSpPr>
          <p:cNvPr id="9" name="Inhaltsplatzhalter 2"/>
          <p:cNvSpPr txBox="1">
            <a:spLocks/>
          </p:cNvSpPr>
          <p:nvPr/>
        </p:nvSpPr>
        <p:spPr>
          <a:xfrm>
            <a:off x="8616280" y="1604417"/>
            <a:ext cx="3384376" cy="189659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0850" indent="-23495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6675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535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1760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de-DE" dirty="0" err="1" smtClean="0"/>
              <a:t>Fe</a:t>
            </a:r>
            <a:r>
              <a:rPr lang="de-DE" dirty="0" smtClean="0"/>
              <a:t>-Pt-</a:t>
            </a:r>
            <a:r>
              <a:rPr lang="de-DE" dirty="0" err="1" smtClean="0"/>
              <a:t>alloy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low</a:t>
            </a:r>
            <a:r>
              <a:rPr lang="de-DE" dirty="0" smtClean="0"/>
              <a:t> </a:t>
            </a:r>
            <a:r>
              <a:rPr lang="de-DE" dirty="0" err="1" smtClean="0"/>
              <a:t>T</a:t>
            </a:r>
            <a:r>
              <a:rPr lang="de-DE" baseline="-25000" dirty="0" err="1" smtClean="0"/>
              <a:t>liq</a:t>
            </a:r>
            <a:endParaRPr lang="de-DE" dirty="0" smtClean="0"/>
          </a:p>
          <a:p>
            <a:pPr>
              <a:lnSpc>
                <a:spcPct val="150000"/>
              </a:lnSpc>
            </a:pPr>
            <a:r>
              <a:rPr lang="de-DE" dirty="0" smtClean="0"/>
              <a:t>Pt-</a:t>
            </a:r>
            <a:r>
              <a:rPr lang="de-DE" dirty="0" err="1" smtClean="0"/>
              <a:t>crucible</a:t>
            </a:r>
            <a:r>
              <a:rPr lang="de-DE" dirty="0" smtClean="0"/>
              <a:t> </a:t>
            </a:r>
            <a:r>
              <a:rPr lang="de-DE" dirty="0" err="1" smtClean="0"/>
              <a:t>failure</a:t>
            </a:r>
            <a:endParaRPr lang="de-DE" dirty="0" smtClean="0"/>
          </a:p>
          <a:p>
            <a:pPr>
              <a:lnSpc>
                <a:spcPct val="150000"/>
              </a:lnSpc>
            </a:pPr>
            <a:endParaRPr lang="de-DE" dirty="0"/>
          </a:p>
          <a:p>
            <a:pPr>
              <a:lnSpc>
                <a:spcPct val="150000"/>
              </a:lnSpc>
            </a:pPr>
            <a:r>
              <a:rPr lang="de-DE" dirty="0" err="1" smtClean="0"/>
              <a:t>Usage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u="sng" dirty="0" smtClean="0"/>
              <a:t>Mo-</a:t>
            </a:r>
            <a:r>
              <a:rPr lang="de-DE" u="sng" dirty="0" err="1" smtClean="0"/>
              <a:t>crucibles</a:t>
            </a:r>
            <a:endParaRPr lang="de-DE" u="sng" dirty="0"/>
          </a:p>
        </p:txBody>
      </p:sp>
      <p:sp>
        <p:nvSpPr>
          <p:cNvPr id="10" name="Abgerundetes Rechteck 9"/>
          <p:cNvSpPr/>
          <p:nvPr/>
        </p:nvSpPr>
        <p:spPr>
          <a:xfrm>
            <a:off x="8535792" y="4653136"/>
            <a:ext cx="3436239" cy="115212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200" dirty="0" smtClean="0"/>
              <a:t>Mo-</a:t>
            </a:r>
            <a:r>
              <a:rPr lang="de-DE" sz="2200" dirty="0" err="1" smtClean="0"/>
              <a:t>crucibles</a:t>
            </a:r>
            <a:r>
              <a:rPr lang="de-DE" sz="2200" dirty="0" smtClean="0"/>
              <a:t> </a:t>
            </a:r>
            <a:r>
              <a:rPr lang="de-DE" sz="2200" dirty="0" err="1" smtClean="0"/>
              <a:t>suitable</a:t>
            </a:r>
            <a:r>
              <a:rPr lang="de-DE" sz="2200" dirty="0" smtClean="0"/>
              <a:t> </a:t>
            </a:r>
            <a:r>
              <a:rPr lang="de-DE" sz="2200" dirty="0" err="1" smtClean="0"/>
              <a:t>for</a:t>
            </a:r>
            <a:r>
              <a:rPr lang="de-DE" sz="2200" dirty="0" smtClean="0"/>
              <a:t> </a:t>
            </a:r>
            <a:r>
              <a:rPr lang="de-DE" sz="2200" dirty="0" err="1" smtClean="0"/>
              <a:t>Fe-containing</a:t>
            </a:r>
            <a:r>
              <a:rPr lang="de-DE" sz="2200" dirty="0" smtClean="0"/>
              <a:t> oxidic </a:t>
            </a:r>
            <a:r>
              <a:rPr lang="de-DE" sz="2200" dirty="0" err="1" smtClean="0"/>
              <a:t>slags</a:t>
            </a:r>
            <a:r>
              <a:rPr lang="de-DE" sz="2200" dirty="0" smtClean="0"/>
              <a:t> at </a:t>
            </a:r>
            <a:r>
              <a:rPr lang="de-DE" sz="2200" dirty="0" err="1" smtClean="0"/>
              <a:t>low</a:t>
            </a:r>
            <a:r>
              <a:rPr lang="de-DE" sz="2200" dirty="0" smtClean="0"/>
              <a:t> p(O</a:t>
            </a:r>
            <a:r>
              <a:rPr lang="de-DE" sz="2200" baseline="-25000" dirty="0" smtClean="0"/>
              <a:t>2</a:t>
            </a:r>
            <a:r>
              <a:rPr lang="de-DE" sz="2200" dirty="0" smtClean="0"/>
              <a:t>)</a:t>
            </a:r>
            <a:endParaRPr lang="de-DE" sz="2200" dirty="0"/>
          </a:p>
        </p:txBody>
      </p:sp>
    </p:spTree>
    <p:extLst>
      <p:ext uri="{BB962C8B-B14F-4D97-AF65-F5344CB8AC3E}">
        <p14:creationId xmlns:p14="http://schemas.microsoft.com/office/powerpoint/2010/main" val="3043124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CLSM - </a:t>
            </a:r>
            <a:r>
              <a:rPr lang="de-DE" dirty="0" err="1" smtClean="0"/>
              <a:t>Crystallisation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 err="1" smtClean="0"/>
              <a:t>Melilithe</a:t>
            </a:r>
            <a:r>
              <a:rPr lang="de-DE" dirty="0" smtClean="0"/>
              <a:t> </a:t>
            </a:r>
            <a:r>
              <a:rPr lang="de-DE" dirty="0" err="1" smtClean="0"/>
              <a:t>formation</a:t>
            </a:r>
            <a:r>
              <a:rPr lang="de-DE" dirty="0" smtClean="0"/>
              <a:t> in </a:t>
            </a:r>
            <a:r>
              <a:rPr lang="de-DE" dirty="0" err="1" smtClean="0"/>
              <a:t>supercooled</a:t>
            </a:r>
            <a:r>
              <a:rPr lang="de-DE" dirty="0" smtClean="0"/>
              <a:t> HKR </a:t>
            </a:r>
            <a:r>
              <a:rPr lang="de-DE" dirty="0" err="1" smtClean="0"/>
              <a:t>slag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 smtClean="0"/>
              <a:t>Page </a:t>
            </a:r>
            <a:fld id="{A52F4D17-1AD6-42D9-B93A-EB002C62F438}" type="slidenum">
              <a:rPr lang="en-US" smtClean="0"/>
              <a:pPr/>
              <a:t>14</a:t>
            </a:fld>
            <a:endParaRPr lang="en-US" noProof="0" dirty="0"/>
          </a:p>
        </p:txBody>
      </p:sp>
      <p:pic>
        <p:nvPicPr>
          <p:cNvPr id="7" name="JS_C_02_13 1200°C, Melilithkristallisation, 5x, MP4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29486" y="1124744"/>
            <a:ext cx="6349850" cy="4752528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6"/>
          <a:stretch/>
        </p:blipFill>
        <p:spPr bwMode="auto">
          <a:xfrm>
            <a:off x="47328" y="1950699"/>
            <a:ext cx="5318625" cy="4241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Gerade Verbindung mit Pfeil 9"/>
          <p:cNvCxnSpPr/>
          <p:nvPr/>
        </p:nvCxnSpPr>
        <p:spPr>
          <a:xfrm>
            <a:off x="517376" y="4600128"/>
            <a:ext cx="668563" cy="1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mit Pfeil 12"/>
          <p:cNvCxnSpPr/>
          <p:nvPr/>
        </p:nvCxnSpPr>
        <p:spPr>
          <a:xfrm>
            <a:off x="1238947" y="4600129"/>
            <a:ext cx="157533" cy="1061119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0985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46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9318" y="1124744"/>
            <a:ext cx="6349850" cy="476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CLSM - </a:t>
            </a:r>
            <a:r>
              <a:rPr lang="de-DE" dirty="0" err="1"/>
              <a:t>Crystallisation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 err="1"/>
              <a:t>Melilithe</a:t>
            </a:r>
            <a:r>
              <a:rPr lang="de-DE" dirty="0"/>
              <a:t> </a:t>
            </a:r>
            <a:r>
              <a:rPr lang="de-DE" dirty="0" err="1"/>
              <a:t>formation</a:t>
            </a:r>
            <a:r>
              <a:rPr lang="de-DE" dirty="0"/>
              <a:t> in </a:t>
            </a:r>
            <a:r>
              <a:rPr lang="de-DE" dirty="0" err="1"/>
              <a:t>supercooled</a:t>
            </a:r>
            <a:r>
              <a:rPr lang="de-DE" dirty="0"/>
              <a:t> HKR </a:t>
            </a:r>
            <a:r>
              <a:rPr lang="de-DE" dirty="0" err="1"/>
              <a:t>slag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 smtClean="0"/>
              <a:t>Page </a:t>
            </a:r>
            <a:fld id="{A52F4D17-1AD6-42D9-B93A-EB002C62F438}" type="slidenum">
              <a:rPr lang="en-US" smtClean="0"/>
              <a:pPr/>
              <a:t>15</a:t>
            </a:fld>
            <a:endParaRPr lang="en-US" noProof="0" dirty="0"/>
          </a:p>
        </p:txBody>
      </p:sp>
      <p:pic>
        <p:nvPicPr>
          <p:cNvPr id="11" name="Picture 2" descr="C:\Users\jpschupsky\sciebo\HotVeGas\Doktorandenseminare\II\S308a07.tif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58" b="20032"/>
          <a:stretch/>
        </p:blipFill>
        <p:spPr bwMode="auto">
          <a:xfrm>
            <a:off x="179512" y="1628801"/>
            <a:ext cx="4929930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1463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/>
          <p:cNvSpPr/>
          <p:nvPr/>
        </p:nvSpPr>
        <p:spPr>
          <a:xfrm>
            <a:off x="9840416" y="6037508"/>
            <a:ext cx="2122162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 smtClean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CLSM - </a:t>
            </a:r>
            <a:r>
              <a:rPr lang="de-DE" dirty="0" err="1"/>
              <a:t>Crystallisation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 err="1"/>
              <a:t>Melilithe</a:t>
            </a:r>
            <a:r>
              <a:rPr lang="de-DE" dirty="0"/>
              <a:t> </a:t>
            </a:r>
            <a:r>
              <a:rPr lang="de-DE" dirty="0" err="1"/>
              <a:t>formation</a:t>
            </a:r>
            <a:r>
              <a:rPr lang="de-DE" dirty="0"/>
              <a:t> in </a:t>
            </a:r>
            <a:r>
              <a:rPr lang="de-DE" dirty="0" err="1"/>
              <a:t>supercooled</a:t>
            </a:r>
            <a:r>
              <a:rPr lang="de-DE" dirty="0"/>
              <a:t> HKR </a:t>
            </a:r>
            <a:r>
              <a:rPr lang="de-DE" dirty="0" err="1"/>
              <a:t>slag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 smtClean="0"/>
              <a:t>Page </a:t>
            </a:r>
            <a:fld id="{A52F4D17-1AD6-42D9-B93A-EB002C62F438}" type="slidenum">
              <a:rPr lang="en-US" smtClean="0"/>
              <a:pPr/>
              <a:t>16</a:t>
            </a:fld>
            <a:endParaRPr lang="en-US" noProof="0" dirty="0"/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2" t="1927"/>
          <a:stretch/>
        </p:blipFill>
        <p:spPr>
          <a:xfrm>
            <a:off x="6032873" y="1432440"/>
            <a:ext cx="5967783" cy="4965108"/>
          </a:xfrm>
          <a:prstGeom prst="rect">
            <a:avLst/>
          </a:prstGeom>
        </p:spPr>
      </p:pic>
      <p:sp>
        <p:nvSpPr>
          <p:cNvPr id="16" name="Rechteck 15"/>
          <p:cNvSpPr/>
          <p:nvPr/>
        </p:nvSpPr>
        <p:spPr>
          <a:xfrm>
            <a:off x="8448893" y="4903518"/>
            <a:ext cx="1503784" cy="26692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 smtClean="0"/>
          </a:p>
        </p:txBody>
      </p:sp>
      <p:sp>
        <p:nvSpPr>
          <p:cNvPr id="19" name="Datumsplatzhalter 5"/>
          <p:cNvSpPr>
            <a:spLocks noGrp="1"/>
          </p:cNvSpPr>
          <p:nvPr>
            <p:ph type="dt" sz="half" idx="2"/>
          </p:nvPr>
        </p:nvSpPr>
        <p:spPr>
          <a:xfrm>
            <a:off x="3776105" y="6381328"/>
            <a:ext cx="1600508" cy="221109"/>
          </a:xfrm>
        </p:spPr>
        <p:txBody>
          <a:bodyPr/>
          <a:lstStyle/>
          <a:p>
            <a:r>
              <a:rPr lang="en-US" dirty="0" smtClean="0"/>
              <a:t>03 April 2019</a:t>
            </a:r>
            <a:endParaRPr lang="en-US" dirty="0"/>
          </a:p>
        </p:txBody>
      </p:sp>
      <p:pic>
        <p:nvPicPr>
          <p:cNvPr id="20" name="Picture 2" descr="C:\Users\jpschupsky\sciebo\HotVeGas\Doktorandenseminare\II\S308a08.tif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96"/>
          <a:stretch/>
        </p:blipFill>
        <p:spPr bwMode="auto">
          <a:xfrm>
            <a:off x="367612" y="1559817"/>
            <a:ext cx="4424933" cy="5109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9288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Conclusion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1475" y="1563143"/>
            <a:ext cx="11449050" cy="4530153"/>
          </a:xfrm>
        </p:spPr>
        <p:txBody>
          <a:bodyPr/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de-DE" sz="2000" dirty="0" err="1" smtClean="0"/>
              <a:t>Oxidic</a:t>
            </a:r>
            <a:r>
              <a:rPr lang="de-DE" sz="2000" dirty="0" smtClean="0"/>
              <a:t> </a:t>
            </a:r>
            <a:r>
              <a:rPr lang="de-DE" sz="2000" dirty="0" err="1" smtClean="0"/>
              <a:t>slags</a:t>
            </a:r>
            <a:r>
              <a:rPr lang="de-DE" sz="2000" dirty="0" smtClean="0"/>
              <a:t> </a:t>
            </a:r>
            <a:r>
              <a:rPr lang="de-DE" sz="2000" dirty="0" err="1" smtClean="0"/>
              <a:t>with</a:t>
            </a:r>
            <a:r>
              <a:rPr lang="de-DE" sz="2000" dirty="0" smtClean="0"/>
              <a:t> high Fe</a:t>
            </a:r>
            <a:r>
              <a:rPr lang="de-DE" sz="2000" baseline="-25000" dirty="0" smtClean="0"/>
              <a:t>2</a:t>
            </a:r>
            <a:r>
              <a:rPr lang="de-DE" sz="2000" dirty="0" smtClean="0"/>
              <a:t>O</a:t>
            </a:r>
            <a:r>
              <a:rPr lang="de-DE" sz="2000" baseline="-25000" dirty="0" smtClean="0"/>
              <a:t>3</a:t>
            </a:r>
            <a:r>
              <a:rPr lang="de-DE" sz="2000" dirty="0" smtClean="0"/>
              <a:t> </a:t>
            </a:r>
            <a:r>
              <a:rPr lang="de-DE" sz="2000" dirty="0" err="1" smtClean="0"/>
              <a:t>content</a:t>
            </a:r>
            <a:r>
              <a:rPr lang="de-DE" sz="2000" dirty="0" smtClean="0"/>
              <a:t> </a:t>
            </a:r>
            <a:r>
              <a:rPr lang="de-DE" sz="2000" dirty="0" err="1" smtClean="0"/>
              <a:t>lead</a:t>
            </a:r>
            <a:r>
              <a:rPr lang="de-DE" sz="2000" dirty="0" smtClean="0"/>
              <a:t> </a:t>
            </a:r>
            <a:r>
              <a:rPr lang="de-DE" sz="2000" dirty="0" err="1" smtClean="0"/>
              <a:t>to</a:t>
            </a:r>
            <a:r>
              <a:rPr lang="de-DE" sz="2000" dirty="0" smtClean="0"/>
              <a:t> </a:t>
            </a:r>
            <a:r>
              <a:rPr lang="de-DE" sz="2000" dirty="0" err="1" smtClean="0"/>
              <a:t>various</a:t>
            </a:r>
            <a:r>
              <a:rPr lang="de-DE" sz="2000" dirty="0" smtClean="0"/>
              <a:t> </a:t>
            </a:r>
            <a:r>
              <a:rPr lang="de-DE" sz="2000" dirty="0" err="1" smtClean="0"/>
              <a:t>crystallisation</a:t>
            </a:r>
            <a:r>
              <a:rPr lang="de-DE" sz="2000" dirty="0" smtClean="0"/>
              <a:t> </a:t>
            </a:r>
            <a:r>
              <a:rPr lang="de-DE" sz="2000" dirty="0" err="1" smtClean="0"/>
              <a:t>products</a:t>
            </a:r>
            <a:endParaRPr lang="de-DE" sz="2000" dirty="0" smtClean="0"/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de-DE" sz="2000" dirty="0" smtClean="0"/>
              <a:t>High </a:t>
            </a:r>
            <a:r>
              <a:rPr lang="de-DE" sz="2000" dirty="0"/>
              <a:t>Fe</a:t>
            </a:r>
            <a:r>
              <a:rPr lang="de-DE" sz="2000" baseline="-25000" dirty="0"/>
              <a:t>2</a:t>
            </a:r>
            <a:r>
              <a:rPr lang="de-DE" sz="2000" dirty="0"/>
              <a:t>O</a:t>
            </a:r>
            <a:r>
              <a:rPr lang="de-DE" sz="2000" baseline="-25000" dirty="0"/>
              <a:t>3</a:t>
            </a:r>
            <a:r>
              <a:rPr lang="de-DE" sz="2000" dirty="0"/>
              <a:t> </a:t>
            </a:r>
            <a:r>
              <a:rPr lang="de-DE" sz="2000" dirty="0" err="1"/>
              <a:t>content</a:t>
            </a:r>
            <a:r>
              <a:rPr lang="de-DE" sz="2000" dirty="0"/>
              <a:t> </a:t>
            </a:r>
            <a:r>
              <a:rPr lang="de-DE" sz="2000" dirty="0" err="1" smtClean="0"/>
              <a:t>entails</a:t>
            </a:r>
            <a:r>
              <a:rPr lang="de-DE" sz="2000" dirty="0" smtClean="0"/>
              <a:t> </a:t>
            </a:r>
            <a:r>
              <a:rPr lang="de-DE" sz="2000" dirty="0" err="1" smtClean="0"/>
              <a:t>low</a:t>
            </a:r>
            <a:r>
              <a:rPr lang="de-DE" sz="2000" dirty="0" smtClean="0"/>
              <a:t> </a:t>
            </a:r>
            <a:r>
              <a:rPr lang="de-DE" sz="2000" dirty="0" err="1" smtClean="0"/>
              <a:t>viscosity</a:t>
            </a:r>
            <a:r>
              <a:rPr lang="de-DE" sz="2000" dirty="0" smtClean="0"/>
              <a:t> (</a:t>
            </a:r>
            <a:r>
              <a:rPr lang="el-GR" sz="2000" dirty="0" smtClean="0"/>
              <a:t>η</a:t>
            </a:r>
            <a:r>
              <a:rPr lang="de-DE" sz="2000" dirty="0" smtClean="0"/>
              <a:t>) </a:t>
            </a:r>
            <a:r>
              <a:rPr lang="de-DE" sz="2000" dirty="0" err="1" smtClean="0"/>
              <a:t>and</a:t>
            </a:r>
            <a:r>
              <a:rPr lang="de-DE" sz="2000" dirty="0" smtClean="0"/>
              <a:t> high </a:t>
            </a:r>
            <a:r>
              <a:rPr lang="de-DE" sz="2000" dirty="0" err="1" smtClean="0"/>
              <a:t>crystallisation</a:t>
            </a:r>
            <a:r>
              <a:rPr lang="de-DE" sz="2000" dirty="0" smtClean="0"/>
              <a:t> </a:t>
            </a:r>
            <a:r>
              <a:rPr lang="de-DE" sz="2000" dirty="0" err="1" smtClean="0"/>
              <a:t>kinetics</a:t>
            </a:r>
            <a:endParaRPr lang="de-DE" sz="2000" dirty="0" smtClean="0"/>
          </a:p>
          <a:p>
            <a:pPr>
              <a:lnSpc>
                <a:spcPct val="150000"/>
              </a:lnSpc>
              <a:spcBef>
                <a:spcPts val="600"/>
              </a:spcBef>
            </a:pPr>
            <a:endParaRPr lang="de-DE" sz="2000" dirty="0" smtClean="0"/>
          </a:p>
          <a:p>
            <a:pPr>
              <a:lnSpc>
                <a:spcPct val="15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de-DE" sz="2000" dirty="0" err="1" smtClean="0"/>
              <a:t>Heterogeneous</a:t>
            </a:r>
            <a:r>
              <a:rPr lang="de-DE" sz="2000" dirty="0" smtClean="0"/>
              <a:t> sample </a:t>
            </a:r>
            <a:r>
              <a:rPr lang="de-DE" sz="2000" dirty="0" err="1" smtClean="0"/>
              <a:t>state</a:t>
            </a:r>
            <a:r>
              <a:rPr lang="de-DE" sz="2000" dirty="0" smtClean="0"/>
              <a:t> </a:t>
            </a:r>
            <a:r>
              <a:rPr lang="de-DE" sz="2000" dirty="0" err="1" smtClean="0"/>
              <a:t>lead</a:t>
            </a:r>
            <a:r>
              <a:rPr lang="de-DE" sz="2000" dirty="0" smtClean="0"/>
              <a:t> </a:t>
            </a:r>
            <a:r>
              <a:rPr lang="de-DE" sz="2000" dirty="0" err="1" smtClean="0"/>
              <a:t>to</a:t>
            </a:r>
            <a:r>
              <a:rPr lang="de-DE" sz="2000" dirty="0" smtClean="0"/>
              <a:t> </a:t>
            </a:r>
            <a:r>
              <a:rPr lang="de-DE" sz="2000" dirty="0" err="1" smtClean="0"/>
              <a:t>uncontrollable</a:t>
            </a:r>
            <a:r>
              <a:rPr lang="de-DE" sz="2000" dirty="0" smtClean="0"/>
              <a:t> </a:t>
            </a:r>
            <a:r>
              <a:rPr lang="de-DE" sz="2000" dirty="0" err="1" smtClean="0"/>
              <a:t>crystallisation</a:t>
            </a:r>
            <a:r>
              <a:rPr lang="de-DE" sz="2000" dirty="0" smtClean="0"/>
              <a:t> (</a:t>
            </a:r>
            <a:r>
              <a:rPr lang="de-DE" sz="2000" dirty="0" err="1" smtClean="0"/>
              <a:t>pre</a:t>
            </a:r>
            <a:r>
              <a:rPr lang="de-DE" sz="2000" dirty="0" smtClean="0"/>
              <a:t>-treatment </a:t>
            </a:r>
            <a:r>
              <a:rPr lang="de-DE" sz="2000" dirty="0" err="1" smtClean="0"/>
              <a:t>required</a:t>
            </a:r>
            <a:r>
              <a:rPr lang="de-DE" sz="2000" dirty="0" smtClean="0"/>
              <a:t>)</a:t>
            </a:r>
          </a:p>
          <a:p>
            <a:pPr>
              <a:lnSpc>
                <a:spcPct val="15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de-DE" sz="2000" dirty="0" err="1" smtClean="0"/>
              <a:t>Lower</a:t>
            </a:r>
            <a:r>
              <a:rPr lang="de-DE" sz="2000" dirty="0" smtClean="0"/>
              <a:t> p(O</a:t>
            </a:r>
            <a:r>
              <a:rPr lang="de-DE" sz="2000" baseline="-25000" dirty="0" smtClean="0"/>
              <a:t>2</a:t>
            </a:r>
            <a:r>
              <a:rPr lang="de-DE" sz="2000" dirty="0" smtClean="0"/>
              <a:t>) </a:t>
            </a:r>
            <a:r>
              <a:rPr lang="de-DE" sz="2000" dirty="0" err="1" smtClean="0"/>
              <a:t>retards</a:t>
            </a:r>
            <a:r>
              <a:rPr lang="de-DE" sz="2000" dirty="0" smtClean="0"/>
              <a:t> </a:t>
            </a:r>
            <a:r>
              <a:rPr lang="de-DE" sz="2000" dirty="0" err="1" smtClean="0"/>
              <a:t>crystallisation</a:t>
            </a:r>
            <a:r>
              <a:rPr lang="de-DE" sz="2000" dirty="0" smtClean="0"/>
              <a:t> </a:t>
            </a:r>
            <a:r>
              <a:rPr lang="de-DE" sz="2000" dirty="0" err="1" smtClean="0"/>
              <a:t>processes</a:t>
            </a:r>
            <a:endParaRPr lang="de-DE" sz="2000" dirty="0" smtClean="0"/>
          </a:p>
          <a:p>
            <a:pPr>
              <a:lnSpc>
                <a:spcPct val="15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de-DE" sz="2000" dirty="0" err="1" smtClean="0"/>
              <a:t>Reducing</a:t>
            </a:r>
            <a:r>
              <a:rPr lang="de-DE" sz="2000" dirty="0" smtClean="0"/>
              <a:t> </a:t>
            </a:r>
            <a:r>
              <a:rPr lang="de-DE" sz="2000" dirty="0" err="1" smtClean="0"/>
              <a:t>atmosphere</a:t>
            </a:r>
            <a:r>
              <a:rPr lang="de-DE" sz="2000" dirty="0" smtClean="0"/>
              <a:t> + Fe</a:t>
            </a:r>
            <a:r>
              <a:rPr lang="de-DE" sz="2000" baseline="-25000" dirty="0" smtClean="0"/>
              <a:t>2</a:t>
            </a:r>
            <a:r>
              <a:rPr lang="de-DE" sz="2000" dirty="0" smtClean="0"/>
              <a:t>O</a:t>
            </a:r>
            <a:r>
              <a:rPr lang="de-DE" sz="2000" baseline="-25000" dirty="0" smtClean="0"/>
              <a:t>3</a:t>
            </a:r>
            <a:r>
              <a:rPr lang="de-DE" sz="2000" dirty="0" smtClean="0"/>
              <a:t> </a:t>
            </a:r>
            <a:r>
              <a:rPr lang="de-DE" sz="2000" dirty="0" err="1" smtClean="0"/>
              <a:t>containing</a:t>
            </a:r>
            <a:r>
              <a:rPr lang="de-DE" sz="2000" dirty="0" smtClean="0"/>
              <a:t> </a:t>
            </a:r>
            <a:r>
              <a:rPr lang="de-DE" sz="2000" dirty="0" err="1" smtClean="0"/>
              <a:t>slag</a:t>
            </a:r>
            <a:r>
              <a:rPr lang="de-DE" sz="2000" dirty="0" smtClean="0"/>
              <a:t> + Pt-</a:t>
            </a:r>
            <a:r>
              <a:rPr lang="de-DE" sz="2000" dirty="0" err="1" smtClean="0"/>
              <a:t>crucible</a:t>
            </a:r>
            <a:r>
              <a:rPr lang="de-DE" sz="2000" dirty="0" smtClean="0"/>
              <a:t> </a:t>
            </a:r>
            <a:r>
              <a:rPr lang="de-DE" sz="1800" dirty="0" smtClean="0">
                <a:sym typeface="Wingdings" panose="05000000000000000000" pitchFamily="2" charset="2"/>
              </a:rPr>
              <a:t></a:t>
            </a:r>
            <a:r>
              <a:rPr lang="de-DE" sz="2000" dirty="0" smtClean="0">
                <a:sym typeface="Wingdings" panose="05000000000000000000" pitchFamily="2" charset="2"/>
              </a:rPr>
              <a:t> </a:t>
            </a:r>
            <a:r>
              <a:rPr lang="de-DE" sz="2000" dirty="0" err="1" smtClean="0">
                <a:sym typeface="Wingdings" panose="05000000000000000000" pitchFamily="2" charset="2"/>
              </a:rPr>
              <a:t>Crucible</a:t>
            </a:r>
            <a:r>
              <a:rPr lang="de-DE" sz="2000" dirty="0" smtClean="0">
                <a:sym typeface="Wingdings" panose="05000000000000000000" pitchFamily="2" charset="2"/>
              </a:rPr>
              <a:t> </a:t>
            </a:r>
            <a:r>
              <a:rPr lang="de-DE" sz="2000" dirty="0" err="1" smtClean="0">
                <a:sym typeface="Wingdings" panose="05000000000000000000" pitchFamily="2" charset="2"/>
              </a:rPr>
              <a:t>failure</a:t>
            </a:r>
            <a:r>
              <a:rPr lang="de-DE" sz="2000" dirty="0" smtClean="0">
                <a:sym typeface="Wingdings" panose="05000000000000000000" pitchFamily="2" charset="2"/>
              </a:rPr>
              <a:t> (</a:t>
            </a:r>
            <a:r>
              <a:rPr lang="de-DE" sz="2000" dirty="0" err="1" smtClean="0">
                <a:sym typeface="Wingdings" panose="05000000000000000000" pitchFamily="2" charset="2"/>
              </a:rPr>
              <a:t>Fe</a:t>
            </a:r>
            <a:r>
              <a:rPr lang="de-DE" sz="2000" dirty="0" smtClean="0">
                <a:sym typeface="Wingdings" panose="05000000000000000000" pitchFamily="2" charset="2"/>
              </a:rPr>
              <a:t>-Pt-</a:t>
            </a:r>
            <a:r>
              <a:rPr lang="de-DE" sz="2000" dirty="0" err="1" smtClean="0">
                <a:sym typeface="Wingdings" panose="05000000000000000000" pitchFamily="2" charset="2"/>
              </a:rPr>
              <a:t>alloy</a:t>
            </a:r>
            <a:r>
              <a:rPr lang="de-DE" sz="2000" dirty="0" smtClean="0">
                <a:sym typeface="Wingdings" panose="05000000000000000000" pitchFamily="2" charset="2"/>
              </a:rPr>
              <a:t>)</a:t>
            </a:r>
          </a:p>
          <a:p>
            <a:pPr>
              <a:lnSpc>
                <a:spcPct val="15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de-DE" sz="2000" dirty="0" err="1" smtClean="0">
                <a:sym typeface="Wingdings" panose="05000000000000000000" pitchFamily="2" charset="2"/>
              </a:rPr>
              <a:t>Melilithe</a:t>
            </a:r>
            <a:r>
              <a:rPr lang="de-DE" sz="2000" dirty="0" smtClean="0">
                <a:sym typeface="Wingdings" panose="05000000000000000000" pitchFamily="2" charset="2"/>
              </a:rPr>
              <a:t> </a:t>
            </a:r>
            <a:r>
              <a:rPr lang="de-DE" sz="2000" dirty="0" err="1" smtClean="0">
                <a:sym typeface="Wingdings" panose="05000000000000000000" pitchFamily="2" charset="2"/>
              </a:rPr>
              <a:t>formation</a:t>
            </a:r>
            <a:r>
              <a:rPr lang="de-DE" sz="2000" dirty="0" smtClean="0">
                <a:sym typeface="Wingdings" panose="05000000000000000000" pitchFamily="2" charset="2"/>
              </a:rPr>
              <a:t> in HKR </a:t>
            </a:r>
            <a:r>
              <a:rPr lang="de-DE" sz="2000" dirty="0" err="1" smtClean="0">
                <a:sym typeface="Wingdings" panose="05000000000000000000" pitchFamily="2" charset="2"/>
              </a:rPr>
              <a:t>slag</a:t>
            </a:r>
            <a:r>
              <a:rPr lang="de-DE" sz="2000" dirty="0" smtClean="0">
                <a:sym typeface="Wingdings" panose="05000000000000000000" pitchFamily="2" charset="2"/>
              </a:rPr>
              <a:t> </a:t>
            </a:r>
            <a:r>
              <a:rPr lang="de-DE" sz="2000" dirty="0" err="1" smtClean="0">
                <a:sym typeface="Wingdings" panose="05000000000000000000" pitchFamily="2" charset="2"/>
              </a:rPr>
              <a:t>showing</a:t>
            </a:r>
            <a:r>
              <a:rPr lang="de-DE" sz="2000" dirty="0" smtClean="0">
                <a:sym typeface="Wingdings" panose="05000000000000000000" pitchFamily="2" charset="2"/>
              </a:rPr>
              <a:t> high </a:t>
            </a:r>
            <a:r>
              <a:rPr lang="de-DE" sz="2000" dirty="0" err="1" smtClean="0">
                <a:sym typeface="Wingdings" panose="05000000000000000000" pitchFamily="2" charset="2"/>
              </a:rPr>
              <a:t>symmetric</a:t>
            </a:r>
            <a:r>
              <a:rPr lang="de-DE" sz="2000" dirty="0" smtClean="0">
                <a:sym typeface="Wingdings" panose="05000000000000000000" pitchFamily="2" charset="2"/>
              </a:rPr>
              <a:t> </a:t>
            </a:r>
            <a:r>
              <a:rPr lang="de-DE" sz="2000" dirty="0" err="1" smtClean="0">
                <a:sym typeface="Wingdings" panose="05000000000000000000" pitchFamily="2" charset="2"/>
              </a:rPr>
              <a:t>morphologies</a:t>
            </a:r>
            <a:r>
              <a:rPr lang="de-DE" sz="2000" dirty="0" smtClean="0">
                <a:sym typeface="Wingdings" panose="05000000000000000000" pitchFamily="2" charset="2"/>
              </a:rPr>
              <a:t> (tetragonal pyramidal)</a:t>
            </a:r>
            <a:endParaRPr lang="de-DE" sz="2000" dirty="0" smtClean="0"/>
          </a:p>
          <a:p>
            <a:pPr>
              <a:lnSpc>
                <a:spcPct val="150000"/>
              </a:lnSpc>
              <a:spcBef>
                <a:spcPts val="600"/>
              </a:spcBef>
            </a:pPr>
            <a:endParaRPr lang="de-DE" sz="2000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 err="1" smtClean="0"/>
              <a:t>Summarizing</a:t>
            </a:r>
            <a:r>
              <a:rPr lang="de-DE" dirty="0" smtClean="0"/>
              <a:t> </a:t>
            </a:r>
            <a:r>
              <a:rPr lang="de-DE" dirty="0" err="1" smtClean="0"/>
              <a:t>key</a:t>
            </a:r>
            <a:r>
              <a:rPr lang="de-DE" dirty="0" smtClean="0"/>
              <a:t> </a:t>
            </a:r>
            <a:r>
              <a:rPr lang="de-DE" dirty="0" err="1" smtClean="0"/>
              <a:t>findings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 smtClean="0"/>
              <a:t>Page </a:t>
            </a:r>
            <a:fld id="{A52F4D17-1AD6-42D9-B93A-EB002C62F438}" type="slidenum">
              <a:rPr lang="en-US" smtClean="0"/>
              <a:pPr/>
              <a:t>17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600048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sz="2800" dirty="0" err="1" smtClean="0">
                <a:latin typeface="+mn-lt"/>
              </a:rPr>
              <a:t>Thank</a:t>
            </a:r>
            <a:r>
              <a:rPr lang="de-DE" sz="2800" dirty="0" smtClean="0">
                <a:latin typeface="+mn-lt"/>
              </a:rPr>
              <a:t> </a:t>
            </a:r>
            <a:r>
              <a:rPr lang="de-DE" sz="2800" dirty="0" err="1" smtClean="0">
                <a:latin typeface="+mn-lt"/>
              </a:rPr>
              <a:t>you</a:t>
            </a:r>
            <a:r>
              <a:rPr lang="de-DE" sz="2800" dirty="0" smtClean="0">
                <a:latin typeface="+mn-lt"/>
              </a:rPr>
              <a:t> </a:t>
            </a:r>
            <a:r>
              <a:rPr lang="de-DE" sz="2800" dirty="0" err="1" smtClean="0">
                <a:latin typeface="+mn-lt"/>
              </a:rPr>
              <a:t>for</a:t>
            </a:r>
            <a:r>
              <a:rPr lang="de-DE" sz="2800" dirty="0" smtClean="0">
                <a:latin typeface="+mn-lt"/>
              </a:rPr>
              <a:t> </a:t>
            </a:r>
            <a:r>
              <a:rPr lang="de-DE" sz="2800" dirty="0" err="1" smtClean="0">
                <a:latin typeface="+mn-lt"/>
              </a:rPr>
              <a:t>your</a:t>
            </a:r>
            <a:r>
              <a:rPr lang="de-DE" sz="2800" dirty="0" smtClean="0">
                <a:latin typeface="+mn-lt"/>
              </a:rPr>
              <a:t> </a:t>
            </a:r>
            <a:r>
              <a:rPr lang="de-DE" sz="2800" dirty="0" err="1" smtClean="0">
                <a:latin typeface="+mn-lt"/>
              </a:rPr>
              <a:t>attention</a:t>
            </a:r>
            <a:endParaRPr lang="de-DE" sz="2800" dirty="0">
              <a:latin typeface="+mn-lt"/>
            </a:endParaRPr>
          </a:p>
        </p:txBody>
      </p:sp>
      <p:sp>
        <p:nvSpPr>
          <p:cNvPr id="4" name="Untertitel 3"/>
          <p:cNvSpPr>
            <a:spLocks noGrp="1"/>
          </p:cNvSpPr>
          <p:nvPr>
            <p:ph type="subTitle" idx="1"/>
          </p:nvPr>
        </p:nvSpPr>
        <p:spPr>
          <a:xfrm>
            <a:off x="731837" y="4653176"/>
            <a:ext cx="10728325" cy="360000"/>
          </a:xfrm>
        </p:spPr>
        <p:txBody>
          <a:bodyPr/>
          <a:lstStyle/>
          <a:p>
            <a:r>
              <a:rPr lang="de-DE" dirty="0" smtClean="0"/>
              <a:t>04.04.2019 Jan </a:t>
            </a:r>
            <a:r>
              <a:rPr lang="de-DE" dirty="0" err="1" smtClean="0"/>
              <a:t>peter</a:t>
            </a:r>
            <a:r>
              <a:rPr lang="de-DE" dirty="0" smtClean="0"/>
              <a:t> </a:t>
            </a:r>
            <a:r>
              <a:rPr lang="de-DE" dirty="0" err="1" smtClean="0"/>
              <a:t>schupsky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>
          <a:xfrm>
            <a:off x="731837" y="5042098"/>
            <a:ext cx="10728325" cy="547142"/>
          </a:xfrm>
        </p:spPr>
        <p:txBody>
          <a:bodyPr/>
          <a:lstStyle/>
          <a:p>
            <a:r>
              <a:rPr lang="de-DE" sz="1600" dirty="0" smtClean="0"/>
              <a:t>j.schupsky@fz-juelich.de</a:t>
            </a:r>
            <a:endParaRPr lang="de-DE" sz="1600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7" name="Bildplatzhalter 11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58" b="46484"/>
          <a:stretch/>
        </p:blipFill>
        <p:spPr/>
      </p:pic>
    </p:spTree>
    <p:extLst>
      <p:ext uri="{BB962C8B-B14F-4D97-AF65-F5344CB8AC3E}">
        <p14:creationId xmlns:p14="http://schemas.microsoft.com/office/powerpoint/2010/main" val="7098440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HotVeGas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1475" y="1563143"/>
            <a:ext cx="6588621" cy="421425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de-DE" sz="2000" dirty="0"/>
              <a:t>High </a:t>
            </a:r>
            <a:r>
              <a:rPr lang="de-DE" sz="2000" dirty="0" err="1"/>
              <a:t>temperature</a:t>
            </a:r>
            <a:r>
              <a:rPr lang="de-DE" sz="2000" dirty="0"/>
              <a:t> </a:t>
            </a:r>
            <a:r>
              <a:rPr lang="de-DE" sz="2000" dirty="0" err="1"/>
              <a:t>gasification</a:t>
            </a:r>
            <a:r>
              <a:rPr lang="de-DE" sz="2000" dirty="0"/>
              <a:t> </a:t>
            </a:r>
            <a:r>
              <a:rPr lang="de-DE" sz="2000" dirty="0" err="1"/>
              <a:t>processes</a:t>
            </a:r>
            <a:endParaRPr lang="de-DE" sz="2000" dirty="0"/>
          </a:p>
          <a:p>
            <a:pPr>
              <a:lnSpc>
                <a:spcPct val="150000"/>
              </a:lnSpc>
            </a:pPr>
            <a:r>
              <a:rPr lang="de-DE" sz="2000" dirty="0"/>
              <a:t>IGCC power </a:t>
            </a:r>
            <a:r>
              <a:rPr lang="de-DE" sz="2000" dirty="0" err="1"/>
              <a:t>stations</a:t>
            </a:r>
            <a:r>
              <a:rPr lang="de-DE" sz="2000" dirty="0"/>
              <a:t> </a:t>
            </a:r>
            <a:r>
              <a:rPr lang="de-DE" sz="2000" dirty="0" err="1"/>
              <a:t>with</a:t>
            </a:r>
            <a:r>
              <a:rPr lang="de-DE" sz="2000" dirty="0"/>
              <a:t> CO</a:t>
            </a:r>
            <a:r>
              <a:rPr lang="de-DE" sz="2000" baseline="-25000" dirty="0"/>
              <a:t>2</a:t>
            </a:r>
            <a:r>
              <a:rPr lang="de-DE" sz="2000" dirty="0"/>
              <a:t>-separation </a:t>
            </a:r>
            <a:r>
              <a:rPr lang="de-DE" sz="2000" dirty="0" err="1"/>
              <a:t>and</a:t>
            </a:r>
            <a:r>
              <a:rPr lang="de-DE" sz="2000" dirty="0"/>
              <a:t> </a:t>
            </a:r>
            <a:r>
              <a:rPr lang="de-DE" sz="2000" dirty="0" err="1"/>
              <a:t>syngas</a:t>
            </a:r>
            <a:endParaRPr lang="de-DE" sz="2000" dirty="0"/>
          </a:p>
          <a:p>
            <a:pPr lvl="2">
              <a:lnSpc>
                <a:spcPct val="150000"/>
              </a:lnSpc>
            </a:pPr>
            <a:r>
              <a:rPr lang="de-DE" sz="2000" dirty="0"/>
              <a:t>H</a:t>
            </a:r>
            <a:r>
              <a:rPr lang="de-DE" sz="2000" baseline="-25000" dirty="0"/>
              <a:t>2</a:t>
            </a:r>
            <a:r>
              <a:rPr lang="de-DE" sz="2000" dirty="0"/>
              <a:t>, CH</a:t>
            </a:r>
            <a:r>
              <a:rPr lang="de-DE" sz="2000" baseline="-25000" dirty="0"/>
              <a:t>4</a:t>
            </a:r>
            <a:r>
              <a:rPr lang="de-DE" sz="2000" dirty="0"/>
              <a:t>, </a:t>
            </a:r>
            <a:r>
              <a:rPr lang="de-DE" sz="2000" dirty="0" err="1"/>
              <a:t>methanol</a:t>
            </a:r>
            <a:r>
              <a:rPr lang="de-DE" sz="2000" dirty="0"/>
              <a:t>, liquid </a:t>
            </a:r>
            <a:r>
              <a:rPr lang="de-DE" sz="2000" dirty="0" err="1"/>
              <a:t>fuels</a:t>
            </a:r>
            <a:endParaRPr lang="de-DE" sz="2000" dirty="0"/>
          </a:p>
          <a:p>
            <a:pPr>
              <a:lnSpc>
                <a:spcPct val="150000"/>
              </a:lnSpc>
            </a:pPr>
            <a:r>
              <a:rPr lang="de-DE" sz="2000" dirty="0" err="1"/>
              <a:t>Increasing</a:t>
            </a:r>
            <a:r>
              <a:rPr lang="de-DE" sz="2000" dirty="0"/>
              <a:t> operational </a:t>
            </a:r>
            <a:r>
              <a:rPr lang="de-DE" sz="2000" dirty="0" err="1"/>
              <a:t>efficiency</a:t>
            </a:r>
            <a:r>
              <a:rPr lang="de-DE" sz="2000" dirty="0"/>
              <a:t> </a:t>
            </a:r>
            <a:r>
              <a:rPr lang="de-DE" sz="2000" dirty="0" err="1"/>
              <a:t>from</a:t>
            </a:r>
            <a:r>
              <a:rPr lang="de-DE" sz="2000" dirty="0"/>
              <a:t> ~45 % </a:t>
            </a:r>
            <a:r>
              <a:rPr lang="de-DE" sz="2000" dirty="0" err="1"/>
              <a:t>to</a:t>
            </a:r>
            <a:r>
              <a:rPr lang="de-DE" sz="2000" dirty="0"/>
              <a:t> 55 %</a:t>
            </a:r>
          </a:p>
          <a:p>
            <a:pPr>
              <a:lnSpc>
                <a:spcPct val="150000"/>
              </a:lnSpc>
            </a:pPr>
            <a:r>
              <a:rPr lang="de-DE" sz="2000" dirty="0"/>
              <a:t>End </a:t>
            </a:r>
            <a:r>
              <a:rPr lang="de-DE" sz="2000" dirty="0" err="1"/>
              <a:t>of</a:t>
            </a:r>
            <a:r>
              <a:rPr lang="de-DE" sz="2000" dirty="0"/>
              <a:t> </a:t>
            </a:r>
            <a:r>
              <a:rPr lang="de-DE" sz="2000" dirty="0" err="1"/>
              <a:t>the</a:t>
            </a:r>
            <a:r>
              <a:rPr lang="de-DE" sz="2000" dirty="0"/>
              <a:t> </a:t>
            </a:r>
            <a:r>
              <a:rPr lang="de-DE" sz="2000" dirty="0" err="1"/>
              <a:t>project</a:t>
            </a:r>
            <a:r>
              <a:rPr lang="de-DE" sz="2000" dirty="0"/>
              <a:t> </a:t>
            </a:r>
            <a:r>
              <a:rPr lang="de-DE" sz="2000" dirty="0" smtClean="0"/>
              <a:t>2019</a:t>
            </a:r>
            <a:endParaRPr lang="de-DE" sz="2000" dirty="0"/>
          </a:p>
          <a:p>
            <a:pPr>
              <a:lnSpc>
                <a:spcPct val="150000"/>
              </a:lnSpc>
            </a:pPr>
            <a:endParaRPr lang="de-DE" sz="2000" dirty="0"/>
          </a:p>
          <a:p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 smtClean="0"/>
              <a:t>Phase III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 smtClean="0"/>
              <a:t>Page </a:t>
            </a:r>
            <a:fld id="{A52F4D17-1AD6-42D9-B93A-EB002C62F438}" type="slidenum">
              <a:rPr lang="en-US" smtClean="0"/>
              <a:pPr/>
              <a:t>2</a:t>
            </a:fld>
            <a:endParaRPr lang="en-US" noProof="0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768" y="5373216"/>
            <a:ext cx="3122508" cy="518693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7" y="5279606"/>
            <a:ext cx="2034065" cy="957705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208" y="4437112"/>
            <a:ext cx="2942382" cy="818963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448" y="2564904"/>
            <a:ext cx="1488593" cy="1488593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112" y="4623830"/>
            <a:ext cx="2729744" cy="621454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208" y="1196752"/>
            <a:ext cx="1861508" cy="153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468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Fuel </a:t>
            </a:r>
            <a:r>
              <a:rPr lang="de-DE" dirty="0" err="1" smtClean="0"/>
              <a:t>gasification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 smtClean="0"/>
              <a:t>The </a:t>
            </a:r>
            <a:r>
              <a:rPr lang="de-DE" dirty="0" err="1"/>
              <a:t>i</a:t>
            </a:r>
            <a:r>
              <a:rPr lang="de-DE" dirty="0" err="1" smtClean="0"/>
              <a:t>mportance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slag</a:t>
            </a:r>
            <a:r>
              <a:rPr lang="de-DE" dirty="0" smtClean="0"/>
              <a:t> </a:t>
            </a:r>
            <a:r>
              <a:rPr lang="de-DE" dirty="0" err="1" smtClean="0"/>
              <a:t>behavior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 smtClean="0"/>
              <a:t>Page </a:t>
            </a:r>
            <a:fld id="{A52F4D17-1AD6-42D9-B93A-EB002C62F438}" type="slidenum">
              <a:rPr lang="en-US" smtClean="0"/>
              <a:pPr/>
              <a:t>3</a:t>
            </a:fld>
            <a:endParaRPr lang="en-US" noProof="0" dirty="0"/>
          </a:p>
        </p:txBody>
      </p:sp>
      <p:grpSp>
        <p:nvGrpSpPr>
          <p:cNvPr id="18" name="Gruppieren 17"/>
          <p:cNvGrpSpPr/>
          <p:nvPr/>
        </p:nvGrpSpPr>
        <p:grpSpPr>
          <a:xfrm>
            <a:off x="587499" y="1628775"/>
            <a:ext cx="5580509" cy="4685902"/>
            <a:chOff x="371475" y="1628775"/>
            <a:chExt cx="5580509" cy="4685902"/>
          </a:xfrm>
        </p:grpSpPr>
        <p:pic>
          <p:nvPicPr>
            <p:cNvPr id="7" name="Inhaltsplatzhalter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475" y="1628775"/>
              <a:ext cx="5580509" cy="4426603"/>
            </a:xfrm>
            <a:prstGeom prst="rect">
              <a:avLst/>
            </a:prstGeom>
          </p:spPr>
        </p:pic>
        <p:sp>
          <p:nvSpPr>
            <p:cNvPr id="8" name="Textfeld 7"/>
            <p:cNvSpPr txBox="1"/>
            <p:nvPr/>
          </p:nvSpPr>
          <p:spPr>
            <a:xfrm>
              <a:off x="386881" y="6099233"/>
              <a:ext cx="180359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800" dirty="0" smtClean="0"/>
                <a:t>Seebold, 2017, </a:t>
              </a:r>
              <a:r>
                <a:rPr lang="de-DE" sz="800" dirty="0" err="1" smtClean="0"/>
                <a:t>modified</a:t>
              </a:r>
              <a:endParaRPr lang="de-DE" sz="800" dirty="0"/>
            </a:p>
          </p:txBody>
        </p:sp>
        <p:grpSp>
          <p:nvGrpSpPr>
            <p:cNvPr id="9" name="Gruppieren 8"/>
            <p:cNvGrpSpPr/>
            <p:nvPr/>
          </p:nvGrpSpPr>
          <p:grpSpPr>
            <a:xfrm>
              <a:off x="2592826" y="3842073"/>
              <a:ext cx="1798098" cy="1809145"/>
              <a:chOff x="2128223" y="2976896"/>
              <a:chExt cx="2005670" cy="1967279"/>
            </a:xfrm>
          </p:grpSpPr>
          <p:sp>
            <p:nvSpPr>
              <p:cNvPr id="10" name="Bogen 9"/>
              <p:cNvSpPr/>
              <p:nvPr/>
            </p:nvSpPr>
            <p:spPr>
              <a:xfrm rot="21304764" flipV="1">
                <a:off x="2128223" y="4133968"/>
                <a:ext cx="1700401" cy="810207"/>
              </a:xfrm>
              <a:prstGeom prst="arc">
                <a:avLst>
                  <a:gd name="adj1" fmla="val 16391604"/>
                  <a:gd name="adj2" fmla="val 21323110"/>
                </a:avLst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cxnSp>
            <p:nvCxnSpPr>
              <p:cNvPr id="11" name="Gerade Verbindung 10"/>
              <p:cNvCxnSpPr>
                <a:stCxn id="10" idx="2"/>
              </p:cNvCxnSpPr>
              <p:nvPr/>
            </p:nvCxnSpPr>
            <p:spPr>
              <a:xfrm flipV="1">
                <a:off x="3819978" y="2976896"/>
                <a:ext cx="313915" cy="1557797"/>
              </a:xfrm>
              <a:prstGeom prst="line">
                <a:avLst/>
              </a:prstGeom>
              <a:ln w="38100">
                <a:solidFill>
                  <a:srgbClr val="FF00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Textfeld 11"/>
              <p:cNvSpPr txBox="1"/>
              <p:nvPr/>
            </p:nvSpPr>
            <p:spPr>
              <a:xfrm>
                <a:off x="3131611" y="4304696"/>
                <a:ext cx="360040" cy="435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sz="2000" b="1" dirty="0" smtClean="0">
                    <a:solidFill>
                      <a:srgbClr val="FF0000"/>
                    </a:solidFill>
                  </a:rPr>
                  <a:t>η</a:t>
                </a:r>
                <a:endParaRPr lang="de-DE" sz="2000" b="1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13" name="Rechteck 12"/>
            <p:cNvSpPr>
              <a:spLocks/>
            </p:cNvSpPr>
            <p:nvPr/>
          </p:nvSpPr>
          <p:spPr>
            <a:xfrm>
              <a:off x="4056766" y="2796802"/>
              <a:ext cx="334148" cy="2880000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Inhaltsplatzhalter 2"/>
              <p:cNvSpPr>
                <a:spLocks noGrp="1"/>
              </p:cNvSpPr>
              <p:nvPr>
                <p:ph idx="1"/>
              </p:nvPr>
            </p:nvSpPr>
            <p:spPr>
              <a:xfrm>
                <a:off x="6312024" y="1484784"/>
                <a:ext cx="5472608" cy="4492235"/>
              </a:xfrm>
            </p:spPr>
            <p:txBody>
              <a:bodyPr/>
              <a:lstStyle/>
              <a:p>
                <a:pPr>
                  <a:lnSpc>
                    <a:spcPct val="150000"/>
                  </a:lnSpc>
                </a:pPr>
                <a:r>
                  <a:rPr lang="de-DE" sz="2000" dirty="0" smtClean="0"/>
                  <a:t>Fuel </a:t>
                </a:r>
                <a:r>
                  <a:rPr lang="de-DE" sz="2000" dirty="0" err="1" smtClean="0"/>
                  <a:t>gasification</a:t>
                </a:r>
                <a:r>
                  <a:rPr lang="de-DE" sz="2000" dirty="0" smtClean="0"/>
                  <a:t> </a:t>
                </a:r>
                <a:r>
                  <a:rPr lang="de-DE" sz="2000" dirty="0" err="1" smtClean="0"/>
                  <a:t>to</a:t>
                </a:r>
                <a:r>
                  <a:rPr lang="de-DE" sz="2000" dirty="0" smtClean="0"/>
                  <a:t> </a:t>
                </a:r>
                <a:r>
                  <a:rPr lang="de-DE" sz="2000" dirty="0" err="1" smtClean="0"/>
                  <a:t>generate</a:t>
                </a:r>
                <a:r>
                  <a:rPr lang="de-DE" sz="2000" dirty="0" smtClean="0"/>
                  <a:t> </a:t>
                </a:r>
                <a:r>
                  <a:rPr lang="de-DE" sz="2000" dirty="0" err="1" smtClean="0"/>
                  <a:t>energy</a:t>
                </a:r>
                <a:r>
                  <a:rPr lang="de-DE" sz="2000" dirty="0" smtClean="0"/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000" i="1" dirty="0" smtClean="0">
                        <a:latin typeface="Cambria Math"/>
                        <a:cs typeface="GreekC_IV25"/>
                      </a:rPr>
                      <m:t>λ</m:t>
                    </m:r>
                    <m:r>
                      <a:rPr lang="de-DE" sz="2000" i="1" dirty="0" smtClean="0">
                        <a:latin typeface="Cambria Math"/>
                        <a:ea typeface="Cambria Math"/>
                        <a:cs typeface="GreekC_IV25"/>
                      </a:rPr>
                      <m:t>≈</m:t>
                    </m:r>
                    <m:r>
                      <a:rPr lang="de-DE" sz="2000" b="0" i="1" dirty="0" smtClean="0">
                        <a:latin typeface="Cambria Math"/>
                        <a:ea typeface="Cambria Math"/>
                        <a:cs typeface="GreekC_IV25"/>
                      </a:rPr>
                      <m:t>0.1</m:t>
                    </m:r>
                  </m:oMath>
                </a14:m>
                <a:endParaRPr lang="de-DE" sz="2000" dirty="0" smtClean="0"/>
              </a:p>
              <a:p>
                <a:pPr>
                  <a:lnSpc>
                    <a:spcPct val="150000"/>
                  </a:lnSpc>
                </a:pPr>
                <a:r>
                  <a:rPr lang="de-DE" sz="2000" dirty="0" smtClean="0"/>
                  <a:t>Slag </a:t>
                </a:r>
                <a:r>
                  <a:rPr lang="de-DE" sz="2000" dirty="0" err="1" smtClean="0"/>
                  <a:t>as</a:t>
                </a:r>
                <a:r>
                  <a:rPr lang="de-DE" sz="2000" dirty="0" smtClean="0"/>
                  <a:t> a „</a:t>
                </a:r>
                <a:r>
                  <a:rPr lang="de-DE" sz="2000" dirty="0" err="1" smtClean="0"/>
                  <a:t>waste</a:t>
                </a:r>
                <a:r>
                  <a:rPr lang="de-DE" sz="2000" dirty="0" smtClean="0"/>
                  <a:t>“ material</a:t>
                </a:r>
              </a:p>
              <a:p>
                <a:pPr>
                  <a:lnSpc>
                    <a:spcPct val="150000"/>
                  </a:lnSpc>
                </a:pPr>
                <a:r>
                  <a:rPr lang="de-DE" sz="2000" dirty="0" smtClean="0"/>
                  <a:t>Constant </a:t>
                </a:r>
                <a:r>
                  <a:rPr lang="de-DE" sz="2000" dirty="0" err="1" smtClean="0"/>
                  <a:t>slag</a:t>
                </a:r>
                <a:r>
                  <a:rPr lang="de-DE" sz="2000" dirty="0" smtClean="0"/>
                  <a:t> </a:t>
                </a:r>
                <a:r>
                  <a:rPr lang="de-DE" sz="2000" dirty="0" err="1" smtClean="0"/>
                  <a:t>tapping</a:t>
                </a:r>
                <a:r>
                  <a:rPr lang="de-DE" sz="2000" dirty="0" smtClean="0"/>
                  <a:t> </a:t>
                </a:r>
                <a:r>
                  <a:rPr lang="de-DE" sz="2000" dirty="0" err="1" smtClean="0"/>
                  <a:t>required</a:t>
                </a:r>
                <a:endParaRPr lang="de-DE" sz="2000" dirty="0" smtClean="0"/>
              </a:p>
              <a:p>
                <a:pPr lvl="2">
                  <a:lnSpc>
                    <a:spcPct val="150000"/>
                  </a:lnSpc>
                  <a:buFont typeface="Symbol" panose="05050102010706020507" pitchFamily="18" charset="2"/>
                  <a:buChar char="-"/>
                </a:pPr>
                <a:r>
                  <a:rPr lang="de-DE" sz="2000" dirty="0" err="1" smtClean="0"/>
                  <a:t>Prevention</a:t>
                </a:r>
                <a:r>
                  <a:rPr lang="de-DE" sz="2000" dirty="0" smtClean="0"/>
                  <a:t> </a:t>
                </a:r>
                <a:r>
                  <a:rPr lang="de-DE" sz="2000" dirty="0" err="1" smtClean="0"/>
                  <a:t>of</a:t>
                </a:r>
                <a:r>
                  <a:rPr lang="de-DE" sz="2000" dirty="0" smtClean="0"/>
                  <a:t> </a:t>
                </a:r>
                <a:r>
                  <a:rPr lang="de-DE" sz="2000" dirty="0" err="1" smtClean="0"/>
                  <a:t>slag</a:t>
                </a:r>
                <a:r>
                  <a:rPr lang="de-DE" sz="2000" dirty="0" smtClean="0"/>
                  <a:t> </a:t>
                </a:r>
                <a:r>
                  <a:rPr lang="de-DE" sz="2000" dirty="0" err="1" smtClean="0"/>
                  <a:t>blockage</a:t>
                </a:r>
                <a:endParaRPr lang="de-DE" sz="2000" dirty="0" smtClean="0"/>
              </a:p>
              <a:p>
                <a:pPr>
                  <a:lnSpc>
                    <a:spcPct val="150000"/>
                  </a:lnSpc>
                </a:pPr>
                <a:r>
                  <a:rPr lang="de-DE" sz="2000" dirty="0" smtClean="0"/>
                  <a:t>Slag </a:t>
                </a:r>
                <a:r>
                  <a:rPr lang="de-DE" sz="2000" dirty="0" err="1" smtClean="0"/>
                  <a:t>viscosity</a:t>
                </a:r>
                <a:r>
                  <a:rPr lang="de-DE" sz="2000" dirty="0" smtClean="0"/>
                  <a:t> &lt; 25 </a:t>
                </a:r>
                <a:r>
                  <a:rPr lang="de-DE" sz="2000" dirty="0" err="1" smtClean="0"/>
                  <a:t>Pa</a:t>
                </a:r>
                <a:r>
                  <a:rPr lang="de-DE" sz="2000" dirty="0" smtClean="0"/>
                  <a:t>*s </a:t>
                </a:r>
                <a:r>
                  <a:rPr lang="de-DE" sz="2000" dirty="0" err="1" smtClean="0"/>
                  <a:t>recommended</a:t>
                </a:r>
                <a:endParaRPr lang="de-DE" sz="2000" dirty="0" smtClean="0"/>
              </a:p>
              <a:p>
                <a:pPr>
                  <a:lnSpc>
                    <a:spcPct val="150000"/>
                  </a:lnSpc>
                </a:pPr>
                <a:r>
                  <a:rPr lang="de-DE" sz="2000" dirty="0" err="1" smtClean="0"/>
                  <a:t>Supercooled</a:t>
                </a:r>
                <a:r>
                  <a:rPr lang="de-DE" sz="2000" dirty="0" smtClean="0"/>
                  <a:t> </a:t>
                </a:r>
                <a:r>
                  <a:rPr lang="de-DE" sz="2000" dirty="0" err="1" smtClean="0"/>
                  <a:t>slag</a:t>
                </a:r>
                <a:r>
                  <a:rPr lang="de-DE" sz="2000" dirty="0" smtClean="0"/>
                  <a:t> </a:t>
                </a:r>
                <a:r>
                  <a:rPr lang="de-DE" sz="1600" dirty="0" smtClean="0">
                    <a:sym typeface="Wingdings" panose="05000000000000000000" pitchFamily="2" charset="2"/>
                  </a:rPr>
                  <a:t></a:t>
                </a:r>
                <a:r>
                  <a:rPr lang="de-DE" sz="2000" dirty="0" smtClean="0"/>
                  <a:t> </a:t>
                </a:r>
                <a:r>
                  <a:rPr lang="de-DE" sz="2000" dirty="0" err="1" smtClean="0"/>
                  <a:t>crystallisation</a:t>
                </a:r>
                <a:endParaRPr lang="de-DE" sz="2000" dirty="0" smtClean="0"/>
              </a:p>
              <a:p>
                <a:pPr>
                  <a:lnSpc>
                    <a:spcPct val="150000"/>
                  </a:lnSpc>
                </a:pPr>
                <a:r>
                  <a:rPr lang="de-DE" sz="2000" dirty="0" err="1" smtClean="0"/>
                  <a:t>Crystallisation</a:t>
                </a:r>
                <a:r>
                  <a:rPr lang="de-DE" sz="2000" dirty="0" smtClean="0"/>
                  <a:t> </a:t>
                </a:r>
                <a:r>
                  <a:rPr lang="de-DE" sz="2000" dirty="0" err="1" smtClean="0"/>
                  <a:t>strongly</a:t>
                </a:r>
                <a:r>
                  <a:rPr lang="de-DE" sz="2000" dirty="0" smtClean="0"/>
                  <a:t> </a:t>
                </a:r>
                <a:r>
                  <a:rPr lang="de-DE" sz="2000" dirty="0" err="1" smtClean="0"/>
                  <a:t>increases</a:t>
                </a:r>
                <a:r>
                  <a:rPr lang="de-DE" sz="2000" dirty="0" smtClean="0"/>
                  <a:t> </a:t>
                </a:r>
                <a:r>
                  <a:rPr lang="de-DE" sz="2000" dirty="0" err="1" smtClean="0"/>
                  <a:t>viscosity</a:t>
                </a:r>
                <a:endParaRPr lang="de-DE" sz="2000" dirty="0"/>
              </a:p>
            </p:txBody>
          </p:sp>
        </mc:Choice>
        <mc:Fallback xmlns="">
          <p:sp>
            <p:nvSpPr>
              <p:cNvPr id="15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312024" y="1484784"/>
                <a:ext cx="5472608" cy="4492235"/>
              </a:xfrm>
              <a:blipFill rotWithShape="1">
                <a:blip r:embed="rId3"/>
                <a:stretch>
                  <a:fillRect l="-2784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Abgerundetes Rechteck 19"/>
          <p:cNvSpPr/>
          <p:nvPr/>
        </p:nvSpPr>
        <p:spPr>
          <a:xfrm>
            <a:off x="6200688" y="5357153"/>
            <a:ext cx="5616624" cy="592127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de-DE" sz="2200" dirty="0" err="1"/>
              <a:t>Crystallisation</a:t>
            </a:r>
            <a:r>
              <a:rPr lang="de-DE" sz="2200" dirty="0"/>
              <a:t> </a:t>
            </a:r>
            <a:r>
              <a:rPr lang="de-DE" sz="2200" dirty="0" err="1"/>
              <a:t>processes</a:t>
            </a:r>
            <a:r>
              <a:rPr lang="de-DE" sz="2200" dirty="0"/>
              <a:t> in oxidic </a:t>
            </a:r>
            <a:r>
              <a:rPr lang="de-DE" sz="2200" dirty="0" err="1" smtClean="0"/>
              <a:t>slags</a:t>
            </a:r>
            <a:endParaRPr lang="de-DE" sz="2200" dirty="0"/>
          </a:p>
        </p:txBody>
      </p:sp>
    </p:spTree>
    <p:extLst>
      <p:ext uri="{BB962C8B-B14F-4D97-AF65-F5344CB8AC3E}">
        <p14:creationId xmlns:p14="http://schemas.microsoft.com/office/powerpoint/2010/main" val="972897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/>
          <p:cNvSpPr/>
          <p:nvPr/>
        </p:nvSpPr>
        <p:spPr>
          <a:xfrm>
            <a:off x="9840416" y="5949280"/>
            <a:ext cx="2122162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873" y="1455291"/>
            <a:ext cx="5893765" cy="4863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Scientific </a:t>
            </a:r>
            <a:r>
              <a:rPr lang="de-DE" dirty="0" err="1" smtClean="0"/>
              <a:t>approach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 err="1" smtClean="0"/>
              <a:t>Synthetic</a:t>
            </a:r>
            <a:r>
              <a:rPr lang="de-DE" dirty="0" smtClean="0"/>
              <a:t> </a:t>
            </a:r>
            <a:r>
              <a:rPr lang="de-DE" dirty="0" err="1" smtClean="0"/>
              <a:t>slag</a:t>
            </a:r>
            <a:r>
              <a:rPr lang="de-DE" dirty="0" smtClean="0"/>
              <a:t> </a:t>
            </a:r>
            <a:r>
              <a:rPr lang="de-DE" dirty="0" err="1" smtClean="0"/>
              <a:t>system</a:t>
            </a:r>
            <a:r>
              <a:rPr lang="de-DE" dirty="0" smtClean="0"/>
              <a:t>, </a:t>
            </a:r>
            <a:r>
              <a:rPr lang="de-DE" dirty="0" err="1" smtClean="0"/>
              <a:t>thermochemical</a:t>
            </a:r>
            <a:r>
              <a:rPr lang="de-DE" dirty="0" smtClean="0"/>
              <a:t> </a:t>
            </a:r>
            <a:r>
              <a:rPr lang="de-DE" dirty="0" err="1" smtClean="0"/>
              <a:t>calculations</a:t>
            </a:r>
            <a:r>
              <a:rPr lang="de-DE" dirty="0" smtClean="0"/>
              <a:t>, experimental </a:t>
            </a:r>
            <a:r>
              <a:rPr lang="de-DE" dirty="0" err="1" smtClean="0"/>
              <a:t>validation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 smtClean="0"/>
              <a:t>Page </a:t>
            </a:r>
            <a:fld id="{A52F4D17-1AD6-42D9-B93A-EB002C62F438}" type="slidenum">
              <a:rPr lang="en-US" smtClean="0"/>
              <a:pPr/>
              <a:t>4</a:t>
            </a:fld>
            <a:endParaRPr lang="en-US" noProof="0" dirty="0"/>
          </a:p>
        </p:txBody>
      </p:sp>
      <p:graphicFrame>
        <p:nvGraphicFramePr>
          <p:cNvPr id="11" name="Tabel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3230230"/>
              </p:ext>
            </p:extLst>
          </p:nvPr>
        </p:nvGraphicFramePr>
        <p:xfrm>
          <a:off x="422483" y="1664285"/>
          <a:ext cx="4464000" cy="121920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864000"/>
                <a:gridCol w="720000"/>
                <a:gridCol w="720000"/>
                <a:gridCol w="720000"/>
                <a:gridCol w="720000"/>
                <a:gridCol w="720000"/>
              </a:tblGrid>
              <a:tr h="288032">
                <a:tc>
                  <a:txBody>
                    <a:bodyPr/>
                    <a:lstStyle/>
                    <a:p>
                      <a:pPr algn="ctr"/>
                      <a:r>
                        <a:rPr lang="de-DE" sz="1400" baseline="0" dirty="0" err="1" smtClean="0"/>
                        <a:t>wt</a:t>
                      </a:r>
                      <a:r>
                        <a:rPr lang="de-DE" sz="1400" baseline="0" dirty="0" smtClean="0"/>
                        <a:t>%</a:t>
                      </a:r>
                      <a:endParaRPr lang="de-DE" sz="140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smtClean="0"/>
                        <a:t>SiO</a:t>
                      </a:r>
                      <a:r>
                        <a:rPr lang="de-DE" sz="1400" baseline="-25000" dirty="0" smtClean="0"/>
                        <a:t>2</a:t>
                      </a:r>
                      <a:endParaRPr lang="de-DE" sz="14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smtClean="0"/>
                        <a:t>Al</a:t>
                      </a:r>
                      <a:r>
                        <a:rPr lang="de-DE" sz="1400" baseline="-25000" dirty="0" smtClean="0"/>
                        <a:t>2</a:t>
                      </a:r>
                      <a:r>
                        <a:rPr lang="de-DE" sz="1400" dirty="0" smtClean="0"/>
                        <a:t>O</a:t>
                      </a:r>
                      <a:r>
                        <a:rPr lang="de-DE" sz="1400" baseline="-25000" dirty="0" smtClean="0"/>
                        <a:t>3</a:t>
                      </a:r>
                      <a:endParaRPr lang="de-DE" sz="14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err="1" smtClean="0"/>
                        <a:t>CaO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smtClean="0"/>
                        <a:t>Fe</a:t>
                      </a:r>
                      <a:r>
                        <a:rPr lang="de-DE" sz="1400" baseline="-25000" dirty="0" smtClean="0"/>
                        <a:t>2</a:t>
                      </a:r>
                      <a:r>
                        <a:rPr lang="de-DE" sz="1400" dirty="0" smtClean="0"/>
                        <a:t>O</a:t>
                      </a:r>
                      <a:r>
                        <a:rPr lang="de-DE" sz="1400" baseline="-25000" dirty="0" smtClean="0"/>
                        <a:t>3</a:t>
                      </a:r>
                      <a:endParaRPr lang="de-DE" sz="14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err="1" smtClean="0"/>
                        <a:t>MgO</a:t>
                      </a:r>
                      <a:endParaRPr lang="de-DE" sz="1400" baseline="-25000" dirty="0"/>
                    </a:p>
                  </a:txBody>
                  <a:tcPr/>
                </a:tc>
              </a:tr>
              <a:tr h="288032">
                <a:tc>
                  <a:txBody>
                    <a:bodyPr/>
                    <a:lstStyle/>
                    <a:p>
                      <a:pPr algn="ctr"/>
                      <a:r>
                        <a:rPr lang="de-DE" sz="14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ST-D-2</a:t>
                      </a:r>
                      <a:r>
                        <a:rPr lang="de-DE" sz="1400" b="1" baseline="30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</a:t>
                      </a:r>
                      <a:endParaRPr lang="de-DE" sz="1400" b="1" baseline="30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60%</a:t>
                      </a:r>
                      <a:endParaRPr lang="de-DE" sz="14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20%</a:t>
                      </a:r>
                      <a:endParaRPr lang="de-DE" sz="14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11%</a:t>
                      </a:r>
                      <a:endParaRPr lang="de-DE" sz="14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9%</a:t>
                      </a:r>
                      <a:endParaRPr lang="de-DE" sz="14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288032">
                <a:tc>
                  <a:txBody>
                    <a:bodyPr/>
                    <a:lstStyle/>
                    <a:p>
                      <a:pPr algn="ctr"/>
                      <a:r>
                        <a:rPr lang="de-DE" sz="1400" b="1" u="sng" dirty="0" smtClean="0">
                          <a:solidFill>
                            <a:schemeClr val="tx1"/>
                          </a:solidFill>
                        </a:rPr>
                        <a:t>HKR</a:t>
                      </a:r>
                      <a:r>
                        <a:rPr lang="de-DE" sz="1400" b="1" u="sng" baseline="300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de-DE" sz="1400" b="1" u="sng" baseline="30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1" u="sng" dirty="0" smtClean="0">
                          <a:solidFill>
                            <a:schemeClr val="tx1"/>
                          </a:solidFill>
                        </a:rPr>
                        <a:t>33%</a:t>
                      </a:r>
                      <a:endParaRPr lang="de-DE" sz="1400" b="1" u="sng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1" u="sng" dirty="0" smtClean="0">
                          <a:solidFill>
                            <a:schemeClr val="tx1"/>
                          </a:solidFill>
                        </a:rPr>
                        <a:t>10%</a:t>
                      </a:r>
                      <a:endParaRPr lang="de-DE" sz="1400" b="1" u="sng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1" u="sng" dirty="0" smtClean="0">
                          <a:solidFill>
                            <a:schemeClr val="tx1"/>
                          </a:solidFill>
                        </a:rPr>
                        <a:t>30%</a:t>
                      </a:r>
                      <a:endParaRPr lang="de-DE" sz="1400" b="1" u="sng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1" u="sng" dirty="0" smtClean="0">
                          <a:solidFill>
                            <a:schemeClr val="tx1"/>
                          </a:solidFill>
                        </a:rPr>
                        <a:t>15%</a:t>
                      </a:r>
                      <a:endParaRPr lang="de-DE" sz="1400" b="1" u="sng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1" u="sng" dirty="0" smtClean="0">
                          <a:solidFill>
                            <a:schemeClr val="tx1"/>
                          </a:solidFill>
                        </a:rPr>
                        <a:t>12%</a:t>
                      </a:r>
                      <a:endParaRPr lang="de-DE" sz="1400" b="1" u="sng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288032">
                <a:tc>
                  <a:txBody>
                    <a:bodyPr/>
                    <a:lstStyle/>
                    <a:p>
                      <a:pPr algn="ctr"/>
                      <a:r>
                        <a:rPr lang="de-DE" sz="14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HKT</a:t>
                      </a:r>
                      <a:r>
                        <a:rPr lang="de-DE" sz="1400" b="1" baseline="30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</a:t>
                      </a:r>
                      <a:endParaRPr lang="de-DE" sz="1400" b="1" baseline="30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55%</a:t>
                      </a:r>
                      <a:endParaRPr lang="de-DE" sz="14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21%</a:t>
                      </a:r>
                      <a:endParaRPr lang="de-DE" sz="14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15%</a:t>
                      </a:r>
                      <a:endParaRPr lang="de-DE" sz="14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3%</a:t>
                      </a:r>
                      <a:endParaRPr lang="de-DE" sz="14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6%</a:t>
                      </a:r>
                      <a:endParaRPr lang="de-DE" sz="14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2" name="Textfeld 11"/>
          <p:cNvSpPr txBox="1"/>
          <p:nvPr/>
        </p:nvSpPr>
        <p:spPr>
          <a:xfrm>
            <a:off x="332545" y="2924944"/>
            <a:ext cx="196214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baseline="30000" dirty="0"/>
              <a:t>1</a:t>
            </a:r>
            <a:r>
              <a:rPr lang="de-DE" sz="900" dirty="0" smtClean="0"/>
              <a:t>Melchior, 2011, </a:t>
            </a:r>
            <a:r>
              <a:rPr lang="de-DE" sz="900" baseline="30000" dirty="0" smtClean="0"/>
              <a:t>2</a:t>
            </a:r>
            <a:r>
              <a:rPr lang="de-DE" sz="900" dirty="0" smtClean="0"/>
              <a:t>Seebold, 2017</a:t>
            </a:r>
          </a:p>
        </p:txBody>
      </p:sp>
      <p:sp>
        <p:nvSpPr>
          <p:cNvPr id="14" name="Inhaltsplatzhalter 2"/>
          <p:cNvSpPr>
            <a:spLocks noGrp="1"/>
          </p:cNvSpPr>
          <p:nvPr>
            <p:ph idx="1"/>
          </p:nvPr>
        </p:nvSpPr>
        <p:spPr>
          <a:xfrm>
            <a:off x="332545" y="3284983"/>
            <a:ext cx="5472608" cy="299308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de-DE" sz="2000" dirty="0" smtClean="0"/>
              <a:t>Equilibrium </a:t>
            </a:r>
            <a:r>
              <a:rPr lang="de-DE" sz="2000" dirty="0" err="1" smtClean="0"/>
              <a:t>calculations</a:t>
            </a:r>
            <a:r>
              <a:rPr lang="de-DE" sz="2000" dirty="0" smtClean="0"/>
              <a:t> (</a:t>
            </a:r>
            <a:r>
              <a:rPr lang="de-DE" sz="2000" dirty="0" err="1" smtClean="0"/>
              <a:t>FactSage</a:t>
            </a:r>
            <a:r>
              <a:rPr lang="de-DE" sz="2000" dirty="0" smtClean="0"/>
              <a:t>, </a:t>
            </a:r>
            <a:r>
              <a:rPr lang="de-DE" sz="2000" dirty="0" err="1" smtClean="0"/>
              <a:t>GTox</a:t>
            </a:r>
            <a:r>
              <a:rPr lang="de-DE" sz="2000" dirty="0" smtClean="0"/>
              <a:t>)</a:t>
            </a:r>
          </a:p>
          <a:p>
            <a:pPr>
              <a:lnSpc>
                <a:spcPct val="150000"/>
              </a:lnSpc>
            </a:pPr>
            <a:r>
              <a:rPr lang="de-DE" sz="2000" dirty="0" smtClean="0"/>
              <a:t>Phase </a:t>
            </a:r>
            <a:r>
              <a:rPr lang="de-DE" sz="2000" dirty="0" err="1" smtClean="0"/>
              <a:t>predictions</a:t>
            </a:r>
            <a:r>
              <a:rPr lang="de-DE" sz="2000" dirty="0" smtClean="0"/>
              <a:t> </a:t>
            </a:r>
            <a:r>
              <a:rPr lang="de-DE" sz="2000" dirty="0" err="1" smtClean="0"/>
              <a:t>as</a:t>
            </a:r>
            <a:r>
              <a:rPr lang="de-DE" sz="2000" dirty="0" smtClean="0"/>
              <a:t> „</a:t>
            </a:r>
            <a:r>
              <a:rPr lang="de-DE" sz="2000" dirty="0" err="1" smtClean="0"/>
              <a:t>benchmark</a:t>
            </a:r>
            <a:r>
              <a:rPr lang="de-DE" sz="2000" dirty="0" smtClean="0"/>
              <a:t>“</a:t>
            </a:r>
          </a:p>
          <a:p>
            <a:pPr>
              <a:lnSpc>
                <a:spcPct val="150000"/>
              </a:lnSpc>
            </a:pPr>
            <a:r>
              <a:rPr lang="de-DE" sz="2000" dirty="0" err="1" smtClean="0"/>
              <a:t>Reducing</a:t>
            </a:r>
            <a:r>
              <a:rPr lang="de-DE" sz="2000" dirty="0" smtClean="0"/>
              <a:t> </a:t>
            </a:r>
            <a:r>
              <a:rPr lang="de-DE" sz="2000" dirty="0" err="1" smtClean="0"/>
              <a:t>atmosphere</a:t>
            </a:r>
            <a:endParaRPr lang="de-DE" sz="2000" baseline="30000" dirty="0" smtClean="0"/>
          </a:p>
          <a:p>
            <a:pPr>
              <a:lnSpc>
                <a:spcPct val="150000"/>
              </a:lnSpc>
            </a:pPr>
            <a:r>
              <a:rPr lang="de-DE" sz="2000" dirty="0" err="1" smtClean="0"/>
              <a:t>Melilithe</a:t>
            </a:r>
            <a:r>
              <a:rPr lang="de-DE" sz="2000" dirty="0" smtClean="0"/>
              <a:t>, </a:t>
            </a:r>
            <a:r>
              <a:rPr lang="de-DE" sz="2000" dirty="0" err="1" smtClean="0"/>
              <a:t>olivine</a:t>
            </a:r>
            <a:r>
              <a:rPr lang="de-DE" sz="2000" dirty="0" smtClean="0"/>
              <a:t>, </a:t>
            </a:r>
            <a:r>
              <a:rPr lang="de-DE" sz="2000" dirty="0" err="1" smtClean="0"/>
              <a:t>spinel</a:t>
            </a:r>
            <a:endParaRPr lang="de-DE" sz="2000" dirty="0" smtClean="0"/>
          </a:p>
          <a:p>
            <a:pPr>
              <a:lnSpc>
                <a:spcPct val="150000"/>
              </a:lnSpc>
            </a:pPr>
            <a:r>
              <a:rPr lang="de-DE" sz="2000" dirty="0" err="1" smtClean="0"/>
              <a:t>Fe-rich</a:t>
            </a:r>
            <a:r>
              <a:rPr lang="de-DE" sz="2000" dirty="0" smtClean="0"/>
              <a:t> </a:t>
            </a:r>
            <a:r>
              <a:rPr lang="de-DE" sz="2000" dirty="0" err="1" smtClean="0"/>
              <a:t>slag</a:t>
            </a:r>
            <a:r>
              <a:rPr lang="de-DE" sz="2000" dirty="0" smtClean="0"/>
              <a:t> </a:t>
            </a:r>
            <a:r>
              <a:rPr lang="de-DE" sz="2000" dirty="0" err="1" smtClean="0"/>
              <a:t>system</a:t>
            </a:r>
            <a:r>
              <a:rPr lang="de-DE" sz="2000" dirty="0" smtClean="0"/>
              <a:t> </a:t>
            </a:r>
            <a:r>
              <a:rPr lang="de-DE" sz="2000" dirty="0" err="1" smtClean="0"/>
              <a:t>with</a:t>
            </a:r>
            <a:r>
              <a:rPr lang="de-DE" sz="2000" dirty="0" smtClean="0"/>
              <a:t> </a:t>
            </a:r>
            <a:r>
              <a:rPr lang="de-DE" sz="2000" dirty="0" err="1" smtClean="0"/>
              <a:t>low</a:t>
            </a:r>
            <a:r>
              <a:rPr lang="de-DE" sz="2000" dirty="0" smtClean="0"/>
              <a:t> </a:t>
            </a:r>
            <a:r>
              <a:rPr lang="de-DE" sz="2000" dirty="0" err="1" smtClean="0"/>
              <a:t>viscosity</a:t>
            </a:r>
            <a:endParaRPr lang="de-DE" sz="2000" dirty="0" smtClean="0"/>
          </a:p>
        </p:txBody>
      </p:sp>
      <p:sp>
        <p:nvSpPr>
          <p:cNvPr id="16" name="Rechteck 15"/>
          <p:cNvSpPr/>
          <p:nvPr/>
        </p:nvSpPr>
        <p:spPr>
          <a:xfrm>
            <a:off x="8447112" y="4916054"/>
            <a:ext cx="1503784" cy="26692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 smtClean="0"/>
          </a:p>
        </p:txBody>
      </p:sp>
      <p:sp>
        <p:nvSpPr>
          <p:cNvPr id="17" name="Rechteck 16"/>
          <p:cNvSpPr/>
          <p:nvPr/>
        </p:nvSpPr>
        <p:spPr>
          <a:xfrm>
            <a:off x="9603280" y="4499288"/>
            <a:ext cx="1503784" cy="26692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 smtClean="0"/>
          </a:p>
        </p:txBody>
      </p:sp>
      <p:sp>
        <p:nvSpPr>
          <p:cNvPr id="18" name="Rechteck 17"/>
          <p:cNvSpPr/>
          <p:nvPr/>
        </p:nvSpPr>
        <p:spPr>
          <a:xfrm>
            <a:off x="9594896" y="5456498"/>
            <a:ext cx="1109616" cy="26692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 smtClean="0"/>
          </a:p>
        </p:txBody>
      </p:sp>
    </p:spTree>
    <p:extLst>
      <p:ext uri="{BB962C8B-B14F-4D97-AF65-F5344CB8AC3E}">
        <p14:creationId xmlns:p14="http://schemas.microsoft.com/office/powerpoint/2010/main" val="3763619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4" grpId="0" build="p"/>
      <p:bldP spid="16" grpId="0" animBg="1"/>
      <p:bldP spid="17" grpId="0" animBg="1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/>
          <p:cNvSpPr/>
          <p:nvPr/>
        </p:nvSpPr>
        <p:spPr>
          <a:xfrm>
            <a:off x="9840416" y="5949280"/>
            <a:ext cx="2122162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 smtClean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Scientific </a:t>
            </a:r>
            <a:r>
              <a:rPr lang="de-DE" dirty="0" err="1" smtClean="0"/>
              <a:t>approach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 err="1" smtClean="0"/>
              <a:t>Kinetic</a:t>
            </a:r>
            <a:r>
              <a:rPr lang="de-DE" dirty="0" smtClean="0"/>
              <a:t> </a:t>
            </a:r>
            <a:r>
              <a:rPr lang="de-DE" dirty="0" err="1" smtClean="0"/>
              <a:t>investigation</a:t>
            </a:r>
            <a:r>
              <a:rPr lang="de-DE" dirty="0" smtClean="0"/>
              <a:t> via </a:t>
            </a:r>
            <a:r>
              <a:rPr lang="de-DE" dirty="0" err="1" smtClean="0"/>
              <a:t>quenching</a:t>
            </a:r>
            <a:r>
              <a:rPr lang="de-DE" dirty="0" smtClean="0"/>
              <a:t> </a:t>
            </a:r>
            <a:r>
              <a:rPr lang="de-DE" dirty="0" err="1" smtClean="0"/>
              <a:t>experiment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 smtClean="0"/>
              <a:t>Page </a:t>
            </a:r>
            <a:fld id="{A52F4D17-1AD6-42D9-B93A-EB002C62F438}" type="slidenum">
              <a:rPr lang="en-US" smtClean="0"/>
              <a:pPr/>
              <a:t>5</a:t>
            </a:fld>
            <a:endParaRPr lang="en-US" noProof="0" dirty="0"/>
          </a:p>
        </p:txBody>
      </p:sp>
      <p:graphicFrame>
        <p:nvGraphicFramePr>
          <p:cNvPr id="11" name="Tabel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4345761"/>
              </p:ext>
            </p:extLst>
          </p:nvPr>
        </p:nvGraphicFramePr>
        <p:xfrm>
          <a:off x="422483" y="1664285"/>
          <a:ext cx="4464000" cy="121920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864000"/>
                <a:gridCol w="720000"/>
                <a:gridCol w="720000"/>
                <a:gridCol w="720000"/>
                <a:gridCol w="720000"/>
                <a:gridCol w="720000"/>
              </a:tblGrid>
              <a:tr h="288032">
                <a:tc>
                  <a:txBody>
                    <a:bodyPr/>
                    <a:lstStyle/>
                    <a:p>
                      <a:pPr algn="ctr"/>
                      <a:r>
                        <a:rPr lang="de-DE" sz="1400" baseline="0" dirty="0" err="1" smtClean="0"/>
                        <a:t>wt</a:t>
                      </a:r>
                      <a:r>
                        <a:rPr lang="de-DE" sz="1400" baseline="0" dirty="0" smtClean="0"/>
                        <a:t>%</a:t>
                      </a:r>
                      <a:endParaRPr lang="de-DE" sz="140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smtClean="0"/>
                        <a:t>SiO</a:t>
                      </a:r>
                      <a:r>
                        <a:rPr lang="de-DE" sz="1400" baseline="-25000" dirty="0" smtClean="0"/>
                        <a:t>2</a:t>
                      </a:r>
                      <a:endParaRPr lang="de-DE" sz="14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smtClean="0"/>
                        <a:t>Al</a:t>
                      </a:r>
                      <a:r>
                        <a:rPr lang="de-DE" sz="1400" baseline="-25000" dirty="0" smtClean="0"/>
                        <a:t>2</a:t>
                      </a:r>
                      <a:r>
                        <a:rPr lang="de-DE" sz="1400" dirty="0" smtClean="0"/>
                        <a:t>O</a:t>
                      </a:r>
                      <a:r>
                        <a:rPr lang="de-DE" sz="1400" baseline="-25000" dirty="0" smtClean="0"/>
                        <a:t>3</a:t>
                      </a:r>
                      <a:endParaRPr lang="de-DE" sz="14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err="1" smtClean="0"/>
                        <a:t>CaO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smtClean="0"/>
                        <a:t>Fe</a:t>
                      </a:r>
                      <a:r>
                        <a:rPr lang="de-DE" sz="1400" baseline="-25000" dirty="0" smtClean="0"/>
                        <a:t>2</a:t>
                      </a:r>
                      <a:r>
                        <a:rPr lang="de-DE" sz="1400" dirty="0" smtClean="0"/>
                        <a:t>O</a:t>
                      </a:r>
                      <a:r>
                        <a:rPr lang="de-DE" sz="1400" baseline="-25000" dirty="0" smtClean="0"/>
                        <a:t>3</a:t>
                      </a:r>
                      <a:endParaRPr lang="de-DE" sz="14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err="1" smtClean="0"/>
                        <a:t>MgO</a:t>
                      </a:r>
                      <a:endParaRPr lang="de-DE" sz="1400" baseline="-25000" dirty="0"/>
                    </a:p>
                  </a:txBody>
                  <a:tcPr/>
                </a:tc>
              </a:tr>
              <a:tr h="288032">
                <a:tc>
                  <a:txBody>
                    <a:bodyPr/>
                    <a:lstStyle/>
                    <a:p>
                      <a:pPr algn="ctr"/>
                      <a:r>
                        <a:rPr lang="de-DE" sz="14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ST-D-2</a:t>
                      </a:r>
                      <a:r>
                        <a:rPr lang="de-DE" sz="1400" b="1" baseline="30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</a:t>
                      </a:r>
                      <a:endParaRPr lang="de-DE" sz="1400" b="1" baseline="30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60%</a:t>
                      </a:r>
                      <a:endParaRPr lang="de-DE" sz="14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20%</a:t>
                      </a:r>
                      <a:endParaRPr lang="de-DE" sz="14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11%</a:t>
                      </a:r>
                      <a:endParaRPr lang="de-DE" sz="14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9%</a:t>
                      </a:r>
                      <a:endParaRPr lang="de-DE" sz="14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288032">
                <a:tc>
                  <a:txBody>
                    <a:bodyPr/>
                    <a:lstStyle/>
                    <a:p>
                      <a:pPr algn="ctr"/>
                      <a:r>
                        <a:rPr lang="de-DE" sz="1400" b="1" u="sng" dirty="0" smtClean="0">
                          <a:solidFill>
                            <a:schemeClr val="tx1"/>
                          </a:solidFill>
                        </a:rPr>
                        <a:t>HKR</a:t>
                      </a:r>
                      <a:r>
                        <a:rPr lang="de-DE" sz="1400" b="1" u="sng" baseline="300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de-DE" sz="1400" b="1" u="sng" baseline="30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1" u="sng" dirty="0" smtClean="0">
                          <a:solidFill>
                            <a:schemeClr val="tx1"/>
                          </a:solidFill>
                        </a:rPr>
                        <a:t>33%</a:t>
                      </a:r>
                      <a:endParaRPr lang="de-DE" sz="1400" b="1" u="sng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1" u="sng" dirty="0" smtClean="0">
                          <a:solidFill>
                            <a:schemeClr val="tx1"/>
                          </a:solidFill>
                        </a:rPr>
                        <a:t>10%</a:t>
                      </a:r>
                      <a:endParaRPr lang="de-DE" sz="1400" b="1" u="sng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1" u="sng" dirty="0" smtClean="0">
                          <a:solidFill>
                            <a:schemeClr val="tx1"/>
                          </a:solidFill>
                        </a:rPr>
                        <a:t>30%</a:t>
                      </a:r>
                      <a:endParaRPr lang="de-DE" sz="1400" b="1" u="sng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1" u="sng" dirty="0" smtClean="0">
                          <a:solidFill>
                            <a:schemeClr val="tx1"/>
                          </a:solidFill>
                        </a:rPr>
                        <a:t>15%</a:t>
                      </a:r>
                      <a:endParaRPr lang="de-DE" sz="1400" b="1" u="sng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1" u="sng" dirty="0" smtClean="0">
                          <a:solidFill>
                            <a:schemeClr val="tx1"/>
                          </a:solidFill>
                        </a:rPr>
                        <a:t>12%</a:t>
                      </a:r>
                      <a:endParaRPr lang="de-DE" sz="1400" b="1" u="sng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288032">
                <a:tc>
                  <a:txBody>
                    <a:bodyPr/>
                    <a:lstStyle/>
                    <a:p>
                      <a:pPr algn="ctr"/>
                      <a:r>
                        <a:rPr lang="de-DE" sz="14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HKT</a:t>
                      </a:r>
                      <a:r>
                        <a:rPr lang="de-DE" sz="1400" b="1" baseline="30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</a:t>
                      </a:r>
                      <a:endParaRPr lang="de-DE" sz="1400" b="1" baseline="30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55%</a:t>
                      </a:r>
                      <a:endParaRPr lang="de-DE" sz="14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21%</a:t>
                      </a:r>
                      <a:endParaRPr lang="de-DE" sz="14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15%</a:t>
                      </a:r>
                      <a:endParaRPr lang="de-DE" sz="14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3%</a:t>
                      </a:r>
                      <a:endParaRPr lang="de-DE" sz="14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6%</a:t>
                      </a:r>
                      <a:endParaRPr lang="de-DE" sz="14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2" name="Textfeld 11"/>
          <p:cNvSpPr txBox="1"/>
          <p:nvPr/>
        </p:nvSpPr>
        <p:spPr>
          <a:xfrm>
            <a:off x="332545" y="2924944"/>
            <a:ext cx="196214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baseline="30000" dirty="0"/>
              <a:t>1</a:t>
            </a:r>
            <a:r>
              <a:rPr lang="de-DE" sz="900" dirty="0" smtClean="0"/>
              <a:t>Melchior, 2011, </a:t>
            </a:r>
            <a:r>
              <a:rPr lang="de-DE" sz="900" baseline="30000" dirty="0" smtClean="0"/>
              <a:t>2</a:t>
            </a:r>
            <a:r>
              <a:rPr lang="de-DE" sz="900" dirty="0" smtClean="0"/>
              <a:t>Seebold, 2017</a:t>
            </a:r>
          </a:p>
        </p:txBody>
      </p:sp>
      <p:sp>
        <p:nvSpPr>
          <p:cNvPr id="14" name="Inhaltsplatzhalter 2"/>
          <p:cNvSpPr>
            <a:spLocks noGrp="1"/>
          </p:cNvSpPr>
          <p:nvPr>
            <p:ph idx="1"/>
          </p:nvPr>
        </p:nvSpPr>
        <p:spPr>
          <a:xfrm>
            <a:off x="332545" y="3284983"/>
            <a:ext cx="5472608" cy="299308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de-DE" sz="2000" dirty="0" err="1" smtClean="0"/>
              <a:t>Quenching</a:t>
            </a:r>
            <a:r>
              <a:rPr lang="de-DE" sz="2000" dirty="0" smtClean="0"/>
              <a:t> </a:t>
            </a:r>
            <a:r>
              <a:rPr lang="de-DE" sz="2000" dirty="0" err="1" smtClean="0"/>
              <a:t>experiment</a:t>
            </a:r>
            <a:endParaRPr lang="de-DE" sz="2000" dirty="0" smtClean="0"/>
          </a:p>
          <a:p>
            <a:pPr>
              <a:lnSpc>
                <a:spcPct val="150000"/>
              </a:lnSpc>
            </a:pPr>
            <a:r>
              <a:rPr lang="de-DE" sz="2000" dirty="0" smtClean="0"/>
              <a:t>Supercooling </a:t>
            </a:r>
            <a:r>
              <a:rPr lang="de-DE" sz="2000" dirty="0" err="1" smtClean="0"/>
              <a:t>of</a:t>
            </a:r>
            <a:r>
              <a:rPr lang="de-DE" sz="2000" dirty="0" smtClean="0"/>
              <a:t> </a:t>
            </a:r>
            <a:r>
              <a:rPr lang="de-DE" sz="2000" dirty="0" err="1" smtClean="0"/>
              <a:t>slag</a:t>
            </a:r>
            <a:r>
              <a:rPr lang="de-DE" sz="2000" dirty="0" smtClean="0"/>
              <a:t> </a:t>
            </a:r>
            <a:r>
              <a:rPr lang="de-DE" sz="2000" dirty="0" err="1" smtClean="0"/>
              <a:t>samples</a:t>
            </a:r>
            <a:endParaRPr lang="de-DE" sz="2000" dirty="0" smtClean="0"/>
          </a:p>
          <a:p>
            <a:pPr>
              <a:lnSpc>
                <a:spcPct val="150000"/>
              </a:lnSpc>
            </a:pPr>
            <a:r>
              <a:rPr lang="de-DE" sz="2000" dirty="0" smtClean="0"/>
              <a:t>Variation </a:t>
            </a:r>
            <a:r>
              <a:rPr lang="de-DE" sz="2000" dirty="0" err="1" smtClean="0"/>
              <a:t>of</a:t>
            </a:r>
            <a:r>
              <a:rPr lang="de-DE" sz="2000" dirty="0" smtClean="0"/>
              <a:t> time </a:t>
            </a:r>
            <a:r>
              <a:rPr lang="de-DE" sz="2000" dirty="0" err="1" smtClean="0"/>
              <a:t>and</a:t>
            </a:r>
            <a:r>
              <a:rPr lang="de-DE" sz="2000" dirty="0" smtClean="0"/>
              <a:t> </a:t>
            </a:r>
            <a:r>
              <a:rPr lang="de-DE" sz="2000" dirty="0" err="1" smtClean="0"/>
              <a:t>temperature</a:t>
            </a:r>
            <a:endParaRPr lang="de-DE" sz="2000" dirty="0" smtClean="0"/>
          </a:p>
          <a:p>
            <a:pPr>
              <a:lnSpc>
                <a:spcPct val="150000"/>
              </a:lnSpc>
            </a:pPr>
            <a:r>
              <a:rPr lang="de-DE" sz="2000" dirty="0" smtClean="0"/>
              <a:t>Phase </a:t>
            </a:r>
            <a:r>
              <a:rPr lang="de-DE" sz="2000" dirty="0" err="1" smtClean="0"/>
              <a:t>analysis</a:t>
            </a:r>
            <a:r>
              <a:rPr lang="de-DE" sz="2000" dirty="0" smtClean="0"/>
              <a:t> via XRD </a:t>
            </a:r>
            <a:r>
              <a:rPr lang="de-DE" sz="2000" dirty="0" err="1" smtClean="0"/>
              <a:t>and</a:t>
            </a:r>
            <a:r>
              <a:rPr lang="de-DE" sz="2000" dirty="0" smtClean="0"/>
              <a:t> SEM-EDX</a:t>
            </a:r>
          </a:p>
          <a:p>
            <a:pPr>
              <a:lnSpc>
                <a:spcPct val="150000"/>
              </a:lnSpc>
            </a:pPr>
            <a:r>
              <a:rPr lang="de-DE" sz="2000" dirty="0" err="1" smtClean="0"/>
              <a:t>Thermodynamics</a:t>
            </a:r>
            <a:r>
              <a:rPr lang="de-DE" sz="2000" dirty="0" smtClean="0"/>
              <a:t> vs. </a:t>
            </a:r>
            <a:r>
              <a:rPr lang="de-DE" sz="2000" dirty="0" err="1" smtClean="0"/>
              <a:t>kinetics</a:t>
            </a:r>
            <a:endParaRPr lang="de-DE" sz="2000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6122" y="1772816"/>
            <a:ext cx="5795937" cy="45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643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/>
          <p:cNvSpPr/>
          <p:nvPr/>
        </p:nvSpPr>
        <p:spPr>
          <a:xfrm>
            <a:off x="9840416" y="5949280"/>
            <a:ext cx="2122162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 smtClean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Scientific </a:t>
            </a:r>
            <a:r>
              <a:rPr lang="de-DE" dirty="0" err="1" smtClean="0"/>
              <a:t>approach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 smtClean="0"/>
              <a:t>TTT </a:t>
            </a:r>
            <a:r>
              <a:rPr lang="de-DE" dirty="0" err="1" smtClean="0"/>
              <a:t>diagram</a:t>
            </a:r>
            <a:r>
              <a:rPr lang="de-DE" dirty="0" smtClean="0"/>
              <a:t>, </a:t>
            </a:r>
            <a:r>
              <a:rPr lang="de-DE" dirty="0" err="1" smtClean="0"/>
              <a:t>unsufficient</a:t>
            </a:r>
            <a:r>
              <a:rPr lang="de-DE" dirty="0" smtClean="0"/>
              <a:t> </a:t>
            </a:r>
            <a:r>
              <a:rPr lang="de-DE" dirty="0" err="1" smtClean="0"/>
              <a:t>cooling</a:t>
            </a:r>
            <a:r>
              <a:rPr lang="de-DE" dirty="0" smtClean="0"/>
              <a:t> </a:t>
            </a:r>
            <a:r>
              <a:rPr lang="de-DE" dirty="0" err="1" smtClean="0"/>
              <a:t>conditions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 smtClean="0"/>
              <a:t>Page </a:t>
            </a:r>
            <a:fld id="{A52F4D17-1AD6-42D9-B93A-EB002C62F438}" type="slidenum">
              <a:rPr lang="en-US" smtClean="0"/>
              <a:pPr/>
              <a:t>6</a:t>
            </a:fld>
            <a:endParaRPr lang="en-US" noProof="0" dirty="0"/>
          </a:p>
        </p:txBody>
      </p:sp>
      <p:graphicFrame>
        <p:nvGraphicFramePr>
          <p:cNvPr id="11" name="Tabel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0534215"/>
              </p:ext>
            </p:extLst>
          </p:nvPr>
        </p:nvGraphicFramePr>
        <p:xfrm>
          <a:off x="422483" y="1664285"/>
          <a:ext cx="4464000" cy="121920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864000"/>
                <a:gridCol w="720000"/>
                <a:gridCol w="720000"/>
                <a:gridCol w="720000"/>
                <a:gridCol w="720000"/>
                <a:gridCol w="720000"/>
              </a:tblGrid>
              <a:tr h="288032">
                <a:tc>
                  <a:txBody>
                    <a:bodyPr/>
                    <a:lstStyle/>
                    <a:p>
                      <a:pPr algn="ctr"/>
                      <a:r>
                        <a:rPr lang="de-DE" sz="1400" baseline="0" dirty="0" err="1" smtClean="0"/>
                        <a:t>wt</a:t>
                      </a:r>
                      <a:r>
                        <a:rPr lang="de-DE" sz="1400" baseline="0" dirty="0" smtClean="0"/>
                        <a:t>%</a:t>
                      </a:r>
                      <a:endParaRPr lang="de-DE" sz="140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smtClean="0"/>
                        <a:t>SiO</a:t>
                      </a:r>
                      <a:r>
                        <a:rPr lang="de-DE" sz="1400" baseline="-25000" dirty="0" smtClean="0"/>
                        <a:t>2</a:t>
                      </a:r>
                      <a:endParaRPr lang="de-DE" sz="14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smtClean="0"/>
                        <a:t>Al</a:t>
                      </a:r>
                      <a:r>
                        <a:rPr lang="de-DE" sz="1400" baseline="-25000" dirty="0" smtClean="0"/>
                        <a:t>2</a:t>
                      </a:r>
                      <a:r>
                        <a:rPr lang="de-DE" sz="1400" dirty="0" smtClean="0"/>
                        <a:t>O</a:t>
                      </a:r>
                      <a:r>
                        <a:rPr lang="de-DE" sz="1400" baseline="-25000" dirty="0" smtClean="0"/>
                        <a:t>3</a:t>
                      </a:r>
                      <a:endParaRPr lang="de-DE" sz="14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err="1" smtClean="0"/>
                        <a:t>CaO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smtClean="0"/>
                        <a:t>Fe</a:t>
                      </a:r>
                      <a:r>
                        <a:rPr lang="de-DE" sz="1400" baseline="-25000" dirty="0" smtClean="0"/>
                        <a:t>2</a:t>
                      </a:r>
                      <a:r>
                        <a:rPr lang="de-DE" sz="1400" dirty="0" smtClean="0"/>
                        <a:t>O</a:t>
                      </a:r>
                      <a:r>
                        <a:rPr lang="de-DE" sz="1400" baseline="-25000" dirty="0" smtClean="0"/>
                        <a:t>3</a:t>
                      </a:r>
                      <a:endParaRPr lang="de-DE" sz="14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err="1" smtClean="0"/>
                        <a:t>MgO</a:t>
                      </a:r>
                      <a:endParaRPr lang="de-DE" sz="1400" baseline="-25000" dirty="0"/>
                    </a:p>
                  </a:txBody>
                  <a:tcPr/>
                </a:tc>
              </a:tr>
              <a:tr h="288032">
                <a:tc>
                  <a:txBody>
                    <a:bodyPr/>
                    <a:lstStyle/>
                    <a:p>
                      <a:pPr algn="ctr"/>
                      <a:r>
                        <a:rPr lang="de-DE" sz="14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ST-D-2</a:t>
                      </a:r>
                      <a:r>
                        <a:rPr lang="de-DE" sz="1400" b="1" baseline="30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</a:t>
                      </a:r>
                      <a:endParaRPr lang="de-DE" sz="1400" b="1" baseline="30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60%</a:t>
                      </a:r>
                      <a:endParaRPr lang="de-DE" sz="14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20%</a:t>
                      </a:r>
                      <a:endParaRPr lang="de-DE" sz="14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11%</a:t>
                      </a:r>
                      <a:endParaRPr lang="de-DE" sz="14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9%</a:t>
                      </a:r>
                      <a:endParaRPr lang="de-DE" sz="14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288032">
                <a:tc>
                  <a:txBody>
                    <a:bodyPr/>
                    <a:lstStyle/>
                    <a:p>
                      <a:pPr algn="ctr"/>
                      <a:r>
                        <a:rPr lang="de-DE" sz="1400" b="1" u="sng" dirty="0" smtClean="0">
                          <a:solidFill>
                            <a:schemeClr val="tx1"/>
                          </a:solidFill>
                        </a:rPr>
                        <a:t>HKR</a:t>
                      </a:r>
                      <a:r>
                        <a:rPr lang="de-DE" sz="1400" b="1" u="sng" baseline="300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de-DE" sz="1400" b="1" u="sng" baseline="30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1" u="sng" dirty="0" smtClean="0">
                          <a:solidFill>
                            <a:schemeClr val="tx1"/>
                          </a:solidFill>
                        </a:rPr>
                        <a:t>33%</a:t>
                      </a:r>
                      <a:endParaRPr lang="de-DE" sz="1400" b="1" u="sng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1" u="sng" dirty="0" smtClean="0">
                          <a:solidFill>
                            <a:schemeClr val="tx1"/>
                          </a:solidFill>
                        </a:rPr>
                        <a:t>10%</a:t>
                      </a:r>
                      <a:endParaRPr lang="de-DE" sz="1400" b="1" u="sng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1" u="sng" dirty="0" smtClean="0">
                          <a:solidFill>
                            <a:schemeClr val="tx1"/>
                          </a:solidFill>
                        </a:rPr>
                        <a:t>30%</a:t>
                      </a:r>
                      <a:endParaRPr lang="de-DE" sz="1400" b="1" u="sng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1" u="sng" dirty="0" smtClean="0">
                          <a:solidFill>
                            <a:schemeClr val="tx1"/>
                          </a:solidFill>
                        </a:rPr>
                        <a:t>15%</a:t>
                      </a:r>
                      <a:endParaRPr lang="de-DE" sz="1400" b="1" u="sng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1" u="sng" dirty="0" smtClean="0">
                          <a:solidFill>
                            <a:schemeClr val="tx1"/>
                          </a:solidFill>
                        </a:rPr>
                        <a:t>12%</a:t>
                      </a:r>
                      <a:endParaRPr lang="de-DE" sz="1400" b="1" u="sng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288032">
                <a:tc>
                  <a:txBody>
                    <a:bodyPr/>
                    <a:lstStyle/>
                    <a:p>
                      <a:pPr algn="ctr"/>
                      <a:r>
                        <a:rPr lang="de-DE" sz="14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HKT</a:t>
                      </a:r>
                      <a:r>
                        <a:rPr lang="de-DE" sz="1400" b="1" baseline="30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</a:t>
                      </a:r>
                      <a:endParaRPr lang="de-DE" sz="1400" b="1" baseline="30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55%</a:t>
                      </a:r>
                      <a:endParaRPr lang="de-DE" sz="14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21%</a:t>
                      </a:r>
                      <a:endParaRPr lang="de-DE" sz="14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15%</a:t>
                      </a:r>
                      <a:endParaRPr lang="de-DE" sz="14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3%</a:t>
                      </a:r>
                      <a:endParaRPr lang="de-DE" sz="14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6%</a:t>
                      </a:r>
                      <a:endParaRPr lang="de-DE" sz="14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2" name="Textfeld 11"/>
          <p:cNvSpPr txBox="1"/>
          <p:nvPr/>
        </p:nvSpPr>
        <p:spPr>
          <a:xfrm>
            <a:off x="332545" y="2924944"/>
            <a:ext cx="196214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baseline="30000" dirty="0"/>
              <a:t>1</a:t>
            </a:r>
            <a:r>
              <a:rPr lang="de-DE" sz="900" dirty="0" smtClean="0"/>
              <a:t>Melchior, 2011, </a:t>
            </a:r>
            <a:r>
              <a:rPr lang="de-DE" sz="900" baseline="30000" dirty="0" smtClean="0"/>
              <a:t>2</a:t>
            </a:r>
            <a:r>
              <a:rPr lang="de-DE" sz="900" dirty="0" smtClean="0"/>
              <a:t>Seebold, 2017</a:t>
            </a:r>
          </a:p>
        </p:txBody>
      </p:sp>
      <p:sp>
        <p:nvSpPr>
          <p:cNvPr id="14" name="Inhaltsplatzhalter 2"/>
          <p:cNvSpPr>
            <a:spLocks noGrp="1"/>
          </p:cNvSpPr>
          <p:nvPr>
            <p:ph idx="1"/>
          </p:nvPr>
        </p:nvSpPr>
        <p:spPr>
          <a:xfrm>
            <a:off x="332545" y="3284983"/>
            <a:ext cx="5472608" cy="299308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de-DE" sz="2000" dirty="0" err="1" smtClean="0"/>
              <a:t>Quenching</a:t>
            </a:r>
            <a:r>
              <a:rPr lang="de-DE" sz="2000" dirty="0" smtClean="0"/>
              <a:t> </a:t>
            </a:r>
            <a:r>
              <a:rPr lang="de-DE" sz="2000" dirty="0" err="1" smtClean="0"/>
              <a:t>experiment</a:t>
            </a:r>
            <a:endParaRPr lang="de-DE" sz="2000" dirty="0" smtClean="0"/>
          </a:p>
          <a:p>
            <a:pPr>
              <a:lnSpc>
                <a:spcPct val="150000"/>
              </a:lnSpc>
            </a:pPr>
            <a:r>
              <a:rPr lang="de-DE" sz="2000" dirty="0" smtClean="0"/>
              <a:t>Supercooling </a:t>
            </a:r>
            <a:r>
              <a:rPr lang="de-DE" sz="2000" dirty="0" err="1" smtClean="0"/>
              <a:t>of</a:t>
            </a:r>
            <a:r>
              <a:rPr lang="de-DE" sz="2000" dirty="0" smtClean="0"/>
              <a:t> </a:t>
            </a:r>
            <a:r>
              <a:rPr lang="de-DE" sz="2000" dirty="0" err="1" smtClean="0"/>
              <a:t>slag</a:t>
            </a:r>
            <a:r>
              <a:rPr lang="de-DE" sz="2000" dirty="0" smtClean="0"/>
              <a:t> </a:t>
            </a:r>
            <a:r>
              <a:rPr lang="de-DE" sz="2000" dirty="0" err="1" smtClean="0"/>
              <a:t>samples</a:t>
            </a:r>
            <a:endParaRPr lang="de-DE" sz="2000" dirty="0" smtClean="0"/>
          </a:p>
          <a:p>
            <a:pPr>
              <a:lnSpc>
                <a:spcPct val="150000"/>
              </a:lnSpc>
            </a:pPr>
            <a:r>
              <a:rPr lang="de-DE" sz="2000" dirty="0" smtClean="0"/>
              <a:t>Variation </a:t>
            </a:r>
            <a:r>
              <a:rPr lang="de-DE" sz="2000" dirty="0" err="1" smtClean="0"/>
              <a:t>of</a:t>
            </a:r>
            <a:r>
              <a:rPr lang="de-DE" sz="2000" dirty="0" smtClean="0"/>
              <a:t> time </a:t>
            </a:r>
            <a:r>
              <a:rPr lang="de-DE" sz="2000" dirty="0" err="1" smtClean="0"/>
              <a:t>and</a:t>
            </a:r>
            <a:r>
              <a:rPr lang="de-DE" sz="2000" dirty="0" smtClean="0"/>
              <a:t> </a:t>
            </a:r>
            <a:r>
              <a:rPr lang="de-DE" sz="2000" dirty="0" err="1" smtClean="0"/>
              <a:t>temperature</a:t>
            </a:r>
            <a:endParaRPr lang="de-DE" sz="2000" dirty="0" smtClean="0"/>
          </a:p>
          <a:p>
            <a:pPr>
              <a:lnSpc>
                <a:spcPct val="150000"/>
              </a:lnSpc>
            </a:pPr>
            <a:r>
              <a:rPr lang="de-DE" sz="2000" dirty="0" smtClean="0"/>
              <a:t>Phase </a:t>
            </a:r>
            <a:r>
              <a:rPr lang="de-DE" sz="2000" dirty="0" err="1" smtClean="0"/>
              <a:t>analysis</a:t>
            </a:r>
            <a:r>
              <a:rPr lang="de-DE" sz="2000" dirty="0" smtClean="0"/>
              <a:t> via XRD </a:t>
            </a:r>
            <a:r>
              <a:rPr lang="de-DE" sz="2000" dirty="0" err="1" smtClean="0"/>
              <a:t>and</a:t>
            </a:r>
            <a:r>
              <a:rPr lang="de-DE" sz="2000" dirty="0" smtClean="0"/>
              <a:t> SEM</a:t>
            </a:r>
          </a:p>
        </p:txBody>
      </p:sp>
      <p:sp>
        <p:nvSpPr>
          <p:cNvPr id="20" name="Abgerundetes Rechteck 19"/>
          <p:cNvSpPr/>
          <p:nvPr/>
        </p:nvSpPr>
        <p:spPr>
          <a:xfrm>
            <a:off x="407368" y="5578701"/>
            <a:ext cx="4896544" cy="592127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>
              <a:lnSpc>
                <a:spcPct val="150000"/>
              </a:lnSpc>
            </a:pPr>
            <a:r>
              <a:rPr lang="de-DE" sz="2200" dirty="0" smtClean="0"/>
              <a:t>Experimental </a:t>
            </a:r>
            <a:r>
              <a:rPr lang="de-DE" sz="2200" dirty="0" err="1" smtClean="0"/>
              <a:t>approach</a:t>
            </a:r>
            <a:r>
              <a:rPr lang="de-DE" sz="2200" dirty="0" smtClean="0"/>
              <a:t> </a:t>
            </a:r>
            <a:r>
              <a:rPr lang="de-DE" sz="2200" dirty="0" err="1" smtClean="0"/>
              <a:t>inadequate</a:t>
            </a:r>
            <a:endParaRPr lang="de-DE" sz="22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1772816"/>
            <a:ext cx="5794753" cy="4578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feld 12"/>
          <p:cNvSpPr txBox="1"/>
          <p:nvPr/>
        </p:nvSpPr>
        <p:spPr>
          <a:xfrm>
            <a:off x="6943378" y="5013176"/>
            <a:ext cx="304750" cy="44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2400" b="1" dirty="0" smtClean="0">
                <a:solidFill>
                  <a:srgbClr val="C00000"/>
                </a:solidFill>
              </a:rPr>
              <a:t>?</a:t>
            </a:r>
          </a:p>
        </p:txBody>
      </p:sp>
      <p:cxnSp>
        <p:nvCxnSpPr>
          <p:cNvPr id="16" name="Gerade Verbindung mit Pfeil 15"/>
          <p:cNvCxnSpPr/>
          <p:nvPr/>
        </p:nvCxnSpPr>
        <p:spPr>
          <a:xfrm flipV="1">
            <a:off x="6891633" y="5359969"/>
            <a:ext cx="704627" cy="216024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feld 16"/>
          <p:cNvSpPr txBox="1"/>
          <p:nvPr/>
        </p:nvSpPr>
        <p:spPr>
          <a:xfrm>
            <a:off x="9886666" y="5589240"/>
            <a:ext cx="304750" cy="44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2400" b="1" dirty="0" smtClean="0">
                <a:solidFill>
                  <a:srgbClr val="C00000"/>
                </a:solidFill>
              </a:rPr>
              <a:t>?</a:t>
            </a:r>
          </a:p>
        </p:txBody>
      </p:sp>
      <p:cxnSp>
        <p:nvCxnSpPr>
          <p:cNvPr id="18" name="Gerade Verbindung mit Pfeil 17"/>
          <p:cNvCxnSpPr/>
          <p:nvPr/>
        </p:nvCxnSpPr>
        <p:spPr>
          <a:xfrm flipH="1" flipV="1">
            <a:off x="9574074" y="5607242"/>
            <a:ext cx="986422" cy="54006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414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Confocal</a:t>
            </a:r>
            <a:r>
              <a:rPr lang="de-DE" dirty="0" smtClean="0"/>
              <a:t> </a:t>
            </a:r>
            <a:r>
              <a:rPr lang="de-DE" dirty="0" err="1" smtClean="0"/>
              <a:t>laser</a:t>
            </a:r>
            <a:r>
              <a:rPr lang="de-DE" dirty="0" smtClean="0"/>
              <a:t> </a:t>
            </a:r>
            <a:r>
              <a:rPr lang="de-DE" dirty="0" err="1" smtClean="0"/>
              <a:t>scanning</a:t>
            </a:r>
            <a:r>
              <a:rPr lang="de-DE" dirty="0" smtClean="0"/>
              <a:t> </a:t>
            </a:r>
            <a:r>
              <a:rPr lang="de-DE" dirty="0" err="1" smtClean="0"/>
              <a:t>microcscope</a:t>
            </a:r>
            <a:r>
              <a:rPr lang="de-DE" dirty="0" smtClean="0"/>
              <a:t> (CLSM)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 smtClean="0"/>
              <a:t>In situ </a:t>
            </a:r>
            <a:r>
              <a:rPr lang="de-DE" dirty="0" err="1" smtClean="0"/>
              <a:t>observation</a:t>
            </a:r>
            <a:r>
              <a:rPr lang="de-DE" dirty="0" smtClean="0"/>
              <a:t> </a:t>
            </a:r>
            <a:r>
              <a:rPr lang="de-DE" dirty="0" err="1" smtClean="0"/>
              <a:t>including</a:t>
            </a:r>
            <a:r>
              <a:rPr lang="de-DE" dirty="0" smtClean="0"/>
              <a:t> high </a:t>
            </a:r>
            <a:r>
              <a:rPr lang="de-DE" dirty="0" err="1" smtClean="0"/>
              <a:t>slopes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 smtClean="0"/>
              <a:t>Page </a:t>
            </a:r>
            <a:fld id="{A52F4D17-1AD6-42D9-B93A-EB002C62F438}" type="slidenum">
              <a:rPr lang="en-US" smtClean="0"/>
              <a:pPr/>
              <a:t>7</a:t>
            </a:fld>
            <a:endParaRPr lang="en-US" noProof="0" dirty="0"/>
          </a:p>
        </p:txBody>
      </p:sp>
      <p:sp>
        <p:nvSpPr>
          <p:cNvPr id="6" name="Inhaltsplatzhalter 2"/>
          <p:cNvSpPr txBox="1">
            <a:spLocks/>
          </p:cNvSpPr>
          <p:nvPr/>
        </p:nvSpPr>
        <p:spPr>
          <a:xfrm>
            <a:off x="332545" y="1378800"/>
            <a:ext cx="5472608" cy="484440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0850" indent="-23495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6675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535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1760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600"/>
              </a:spcBef>
            </a:pPr>
            <a:endParaRPr lang="de-DE" sz="2000" dirty="0" smtClean="0"/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de-DE" sz="2000" dirty="0" err="1" smtClean="0"/>
              <a:t>Materiaalkunde</a:t>
            </a:r>
            <a:r>
              <a:rPr lang="de-DE" sz="2000" dirty="0" smtClean="0"/>
              <a:t> </a:t>
            </a:r>
            <a:r>
              <a:rPr lang="de-DE" sz="2000" dirty="0" err="1" smtClean="0"/>
              <a:t>Dep</a:t>
            </a:r>
            <a:r>
              <a:rPr lang="de-DE" sz="2000" dirty="0" smtClean="0"/>
              <a:t>., KU Leuven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de-DE" sz="2000" dirty="0" smtClean="0"/>
              <a:t>Permanent </a:t>
            </a:r>
            <a:r>
              <a:rPr lang="de-DE" sz="2000" dirty="0" err="1" smtClean="0"/>
              <a:t>operation</a:t>
            </a:r>
            <a:r>
              <a:rPr lang="de-DE" sz="2000" dirty="0" smtClean="0"/>
              <a:t> (XYZ, zoom, </a:t>
            </a:r>
            <a:r>
              <a:rPr lang="de-DE" sz="2000" dirty="0" err="1" smtClean="0"/>
              <a:t>Intensity</a:t>
            </a:r>
            <a:r>
              <a:rPr lang="de-DE" sz="2000" dirty="0" smtClean="0"/>
              <a:t>)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de-DE" sz="2000" dirty="0" smtClean="0"/>
              <a:t>Ar-gas </a:t>
            </a:r>
            <a:r>
              <a:rPr lang="de-DE" sz="2000" dirty="0" err="1" smtClean="0"/>
              <a:t>with</a:t>
            </a:r>
            <a:r>
              <a:rPr lang="de-DE" sz="2000" dirty="0" smtClean="0"/>
              <a:t> Mg </a:t>
            </a:r>
            <a:r>
              <a:rPr lang="de-DE" sz="2000" dirty="0" err="1" smtClean="0"/>
              <a:t>furnace</a:t>
            </a:r>
            <a:endParaRPr lang="de-DE" sz="2000" dirty="0" smtClean="0"/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de-DE" sz="2000" dirty="0" smtClean="0"/>
              <a:t>High </a:t>
            </a:r>
            <a:r>
              <a:rPr lang="de-DE" sz="2000" dirty="0" err="1" smtClean="0"/>
              <a:t>temp</a:t>
            </a:r>
            <a:r>
              <a:rPr lang="de-DE" sz="2000" dirty="0" smtClean="0"/>
              <a:t>. </a:t>
            </a:r>
            <a:r>
              <a:rPr lang="de-DE" sz="2000" dirty="0" err="1" smtClean="0"/>
              <a:t>furnace</a:t>
            </a:r>
            <a:r>
              <a:rPr lang="de-DE" sz="2000" dirty="0" smtClean="0"/>
              <a:t> + </a:t>
            </a:r>
            <a:r>
              <a:rPr lang="de-DE" sz="2000" dirty="0" err="1" smtClean="0"/>
              <a:t>laser</a:t>
            </a:r>
            <a:r>
              <a:rPr lang="de-DE" sz="2000" dirty="0" smtClean="0"/>
              <a:t> </a:t>
            </a:r>
            <a:r>
              <a:rPr lang="de-DE" sz="2000" dirty="0" err="1" smtClean="0"/>
              <a:t>microscope</a:t>
            </a:r>
            <a:endParaRPr lang="de-DE" sz="2000" dirty="0" smtClean="0"/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de-DE" sz="2000" dirty="0" smtClean="0"/>
              <a:t>In situ </a:t>
            </a:r>
            <a:r>
              <a:rPr lang="de-DE" sz="2000" dirty="0" err="1" smtClean="0"/>
              <a:t>imaging</a:t>
            </a:r>
            <a:endParaRPr lang="de-DE" sz="2000" dirty="0" smtClean="0"/>
          </a:p>
        </p:txBody>
      </p:sp>
      <p:grpSp>
        <p:nvGrpSpPr>
          <p:cNvPr id="7" name="Gruppieren 6"/>
          <p:cNvGrpSpPr/>
          <p:nvPr/>
        </p:nvGrpSpPr>
        <p:grpSpPr>
          <a:xfrm>
            <a:off x="6193506" y="1383381"/>
            <a:ext cx="5653609" cy="4493891"/>
            <a:chOff x="6193506" y="1383381"/>
            <a:chExt cx="5653609" cy="4493891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80" t="3021" b="2690"/>
            <a:stretch/>
          </p:blipFill>
          <p:spPr bwMode="auto">
            <a:xfrm>
              <a:off x="6193506" y="1383381"/>
              <a:ext cx="5653609" cy="44938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Inhaltsplatzhalter 2"/>
            <p:cNvSpPr txBox="1">
              <a:spLocks/>
            </p:cNvSpPr>
            <p:nvPr/>
          </p:nvSpPr>
          <p:spPr>
            <a:xfrm>
              <a:off x="10416480" y="1383689"/>
              <a:ext cx="1430634" cy="360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anchor="ctr"/>
            <a:lstStyle>
              <a:lvl1pPr marL="228600" indent="-228600" algn="l" defTabSz="914400" rtl="0" eaLnBrk="1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600"/>
                </a:spcAft>
                <a:buFont typeface="Calibri" panose="020F0502020204030204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0850" indent="-234950" algn="l" defTabSz="914400" rtl="0" eaLnBrk="1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600"/>
                </a:spcAft>
                <a:buFont typeface="Calibri" panose="020F0502020204030204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66750" indent="-215900" algn="l" defTabSz="914400" rtl="0" eaLnBrk="1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600"/>
                </a:spcAft>
                <a:buFont typeface="Calibri" panose="020F0502020204030204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95350" indent="-215900" algn="l" defTabSz="914400" rtl="0" eaLnBrk="1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600"/>
                </a:spcAft>
                <a:buFont typeface="Calibri" panose="020F0502020204030204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17600" indent="-215900" algn="l" defTabSz="914400" rtl="0" eaLnBrk="1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600"/>
                </a:spcAft>
                <a:buFont typeface="Calibri" panose="020F0502020204030204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spcAft>
                  <a:spcPts val="0"/>
                </a:spcAft>
                <a:buNone/>
              </a:pPr>
              <a:r>
                <a:rPr lang="de-DE" sz="1800" b="1" dirty="0" smtClean="0"/>
                <a:t>KU Leuven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71892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Confocal</a:t>
            </a:r>
            <a:r>
              <a:rPr lang="de-DE" dirty="0" smtClean="0"/>
              <a:t> </a:t>
            </a:r>
            <a:r>
              <a:rPr lang="de-DE" dirty="0" err="1" smtClean="0"/>
              <a:t>laser</a:t>
            </a:r>
            <a:r>
              <a:rPr lang="de-DE" dirty="0" smtClean="0"/>
              <a:t> </a:t>
            </a:r>
            <a:r>
              <a:rPr lang="de-DE" dirty="0" err="1" smtClean="0"/>
              <a:t>scanning</a:t>
            </a:r>
            <a:r>
              <a:rPr lang="de-DE" dirty="0" smtClean="0"/>
              <a:t> </a:t>
            </a:r>
            <a:r>
              <a:rPr lang="de-DE" dirty="0" err="1" smtClean="0"/>
              <a:t>microcscope</a:t>
            </a:r>
            <a:r>
              <a:rPr lang="de-DE" dirty="0" smtClean="0"/>
              <a:t> (CLSM)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 smtClean="0"/>
              <a:t>In situ </a:t>
            </a:r>
            <a:r>
              <a:rPr lang="de-DE" dirty="0" err="1" smtClean="0"/>
              <a:t>observation</a:t>
            </a:r>
            <a:r>
              <a:rPr lang="de-DE" dirty="0" smtClean="0"/>
              <a:t> </a:t>
            </a:r>
            <a:r>
              <a:rPr lang="de-DE" dirty="0" err="1" smtClean="0"/>
              <a:t>including</a:t>
            </a:r>
            <a:r>
              <a:rPr lang="de-DE" dirty="0" smtClean="0"/>
              <a:t> high </a:t>
            </a:r>
            <a:r>
              <a:rPr lang="de-DE" dirty="0" err="1" smtClean="0"/>
              <a:t>slopes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 smtClean="0"/>
              <a:t>Page </a:t>
            </a:r>
            <a:fld id="{A52F4D17-1AD6-42D9-B93A-EB002C62F438}" type="slidenum">
              <a:rPr lang="en-US" smtClean="0"/>
              <a:pPr/>
              <a:t>8</a:t>
            </a:fld>
            <a:endParaRPr lang="en-US" noProof="0" dirty="0"/>
          </a:p>
        </p:txBody>
      </p:sp>
      <p:sp>
        <p:nvSpPr>
          <p:cNvPr id="6" name="Inhaltsplatzhalter 2"/>
          <p:cNvSpPr txBox="1">
            <a:spLocks/>
          </p:cNvSpPr>
          <p:nvPr/>
        </p:nvSpPr>
        <p:spPr>
          <a:xfrm>
            <a:off x="332545" y="3826488"/>
            <a:ext cx="5472608" cy="242967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0850" indent="-23495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6675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535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1760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de-DE" sz="2000" dirty="0" smtClean="0"/>
              <a:t>High </a:t>
            </a:r>
            <a:r>
              <a:rPr lang="de-DE" sz="2000" dirty="0" err="1" smtClean="0"/>
              <a:t>temp</a:t>
            </a:r>
            <a:r>
              <a:rPr lang="de-DE" sz="2000" dirty="0" smtClean="0"/>
              <a:t>. </a:t>
            </a:r>
            <a:r>
              <a:rPr lang="de-DE" sz="2000" dirty="0" err="1" smtClean="0"/>
              <a:t>furnace</a:t>
            </a:r>
            <a:r>
              <a:rPr lang="de-DE" sz="2000" dirty="0" smtClean="0"/>
              <a:t> + </a:t>
            </a:r>
            <a:r>
              <a:rPr lang="de-DE" sz="2000" dirty="0" err="1" smtClean="0"/>
              <a:t>laser</a:t>
            </a:r>
            <a:r>
              <a:rPr lang="de-DE" sz="2000" dirty="0" smtClean="0"/>
              <a:t> </a:t>
            </a:r>
            <a:r>
              <a:rPr lang="de-DE" sz="2000" dirty="0" err="1" smtClean="0"/>
              <a:t>microscope</a:t>
            </a:r>
            <a:endParaRPr lang="de-DE" sz="2000" dirty="0" smtClean="0"/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de-DE" sz="2000" dirty="0" smtClean="0"/>
              <a:t>In situ </a:t>
            </a:r>
            <a:r>
              <a:rPr lang="de-DE" sz="2000" dirty="0" err="1" smtClean="0"/>
              <a:t>imaging</a:t>
            </a:r>
            <a:endParaRPr lang="de-DE" sz="2000" dirty="0" smtClean="0"/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de-DE" sz="2000" dirty="0" smtClean="0"/>
              <a:t>High </a:t>
            </a:r>
            <a:r>
              <a:rPr lang="de-DE" sz="2000" dirty="0" err="1" smtClean="0"/>
              <a:t>heating</a:t>
            </a:r>
            <a:r>
              <a:rPr lang="de-DE" sz="2000" dirty="0" smtClean="0"/>
              <a:t>/</a:t>
            </a:r>
            <a:r>
              <a:rPr lang="de-DE" sz="2000" dirty="0" err="1" smtClean="0"/>
              <a:t>cooling</a:t>
            </a:r>
            <a:r>
              <a:rPr lang="de-DE" sz="2000" dirty="0" smtClean="0"/>
              <a:t> </a:t>
            </a:r>
            <a:r>
              <a:rPr lang="de-DE" sz="2000" dirty="0" err="1" smtClean="0"/>
              <a:t>slopes</a:t>
            </a:r>
            <a:endParaRPr lang="de-DE" sz="2000" dirty="0" smtClean="0"/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de-DE" sz="2000" dirty="0" smtClean="0"/>
              <a:t>Small </a:t>
            </a:r>
            <a:r>
              <a:rPr lang="de-DE" sz="2000" dirty="0" err="1" smtClean="0"/>
              <a:t>amount</a:t>
            </a:r>
            <a:r>
              <a:rPr lang="de-DE" sz="2000" dirty="0" smtClean="0"/>
              <a:t> </a:t>
            </a:r>
            <a:r>
              <a:rPr lang="de-DE" sz="2000" dirty="0" err="1" smtClean="0"/>
              <a:t>of</a:t>
            </a:r>
            <a:r>
              <a:rPr lang="de-DE" sz="2000" dirty="0" smtClean="0"/>
              <a:t> sample</a:t>
            </a:r>
          </a:p>
        </p:txBody>
      </p:sp>
      <p:pic>
        <p:nvPicPr>
          <p:cNvPr id="7" name="Bildplatzhalter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0" t="22919" r="20084" b="14318"/>
          <a:stretch/>
        </p:blipFill>
        <p:spPr>
          <a:xfrm>
            <a:off x="3696024" y="1571526"/>
            <a:ext cx="3153427" cy="2073498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62" t="37415" r="31306" b="21315"/>
          <a:stretch/>
        </p:blipFill>
        <p:spPr bwMode="auto">
          <a:xfrm>
            <a:off x="502276" y="1628306"/>
            <a:ext cx="2410234" cy="2016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0000"/>
                    </a14:imgEffect>
                    <a14:imgEffect>
                      <a14:brightnessContrast bright="-10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429" t="29563" r="28717" b="24529"/>
          <a:stretch/>
        </p:blipFill>
        <p:spPr bwMode="auto">
          <a:xfrm>
            <a:off x="7603498" y="1571525"/>
            <a:ext cx="2740974" cy="2145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Pfeil nach unten 9"/>
          <p:cNvSpPr/>
          <p:nvPr/>
        </p:nvSpPr>
        <p:spPr>
          <a:xfrm rot="16200000">
            <a:off x="3049165" y="2358064"/>
            <a:ext cx="540060" cy="487292"/>
          </a:xfrm>
          <a:prstGeom prst="downArrow">
            <a:avLst/>
          </a:prstGeom>
          <a:solidFill>
            <a:srgbClr val="023D6B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 smtClean="0"/>
          </a:p>
        </p:txBody>
      </p:sp>
      <p:sp>
        <p:nvSpPr>
          <p:cNvPr id="12" name="Pfeil nach unten 11"/>
          <p:cNvSpPr/>
          <p:nvPr/>
        </p:nvSpPr>
        <p:spPr>
          <a:xfrm rot="16200000">
            <a:off x="6963355" y="2375265"/>
            <a:ext cx="540060" cy="487292"/>
          </a:xfrm>
          <a:prstGeom prst="downArrow">
            <a:avLst/>
          </a:prstGeom>
          <a:solidFill>
            <a:srgbClr val="023D6B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 smtClean="0"/>
          </a:p>
        </p:txBody>
      </p:sp>
      <p:grpSp>
        <p:nvGrpSpPr>
          <p:cNvPr id="11" name="Gruppieren 10"/>
          <p:cNvGrpSpPr/>
          <p:nvPr/>
        </p:nvGrpSpPr>
        <p:grpSpPr>
          <a:xfrm>
            <a:off x="7047545" y="3807634"/>
            <a:ext cx="4449055" cy="3005742"/>
            <a:chOff x="6849451" y="3807634"/>
            <a:chExt cx="4449055" cy="3005742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49451" y="3807634"/>
              <a:ext cx="2651605" cy="30057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Textfeld 13"/>
            <p:cNvSpPr txBox="1"/>
            <p:nvPr/>
          </p:nvSpPr>
          <p:spPr>
            <a:xfrm>
              <a:off x="9336360" y="5661248"/>
              <a:ext cx="1962146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900" dirty="0" smtClean="0"/>
                <a:t>Jones et al., 2007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31475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Confocal</a:t>
            </a:r>
            <a:r>
              <a:rPr lang="de-DE" dirty="0" smtClean="0"/>
              <a:t> </a:t>
            </a:r>
            <a:r>
              <a:rPr lang="de-DE" dirty="0" err="1" smtClean="0"/>
              <a:t>laser</a:t>
            </a:r>
            <a:r>
              <a:rPr lang="de-DE" dirty="0" smtClean="0"/>
              <a:t> </a:t>
            </a:r>
            <a:r>
              <a:rPr lang="de-DE" dirty="0" err="1" smtClean="0"/>
              <a:t>scanning</a:t>
            </a:r>
            <a:r>
              <a:rPr lang="de-DE" dirty="0" smtClean="0"/>
              <a:t> </a:t>
            </a:r>
            <a:r>
              <a:rPr lang="de-DE" dirty="0" err="1" smtClean="0"/>
              <a:t>microcscope</a:t>
            </a:r>
            <a:r>
              <a:rPr lang="de-DE" dirty="0" smtClean="0"/>
              <a:t> (CLSM)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 smtClean="0"/>
              <a:t>In situ </a:t>
            </a:r>
            <a:r>
              <a:rPr lang="de-DE" dirty="0" err="1" smtClean="0"/>
              <a:t>observation</a:t>
            </a:r>
            <a:r>
              <a:rPr lang="de-DE" dirty="0" smtClean="0"/>
              <a:t> </a:t>
            </a:r>
            <a:r>
              <a:rPr lang="de-DE" dirty="0" err="1" smtClean="0"/>
              <a:t>including</a:t>
            </a:r>
            <a:r>
              <a:rPr lang="de-DE" dirty="0" smtClean="0"/>
              <a:t> high </a:t>
            </a:r>
            <a:r>
              <a:rPr lang="de-DE" dirty="0" err="1" smtClean="0"/>
              <a:t>slopes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 smtClean="0"/>
              <a:t>Page </a:t>
            </a:r>
            <a:fld id="{A52F4D17-1AD6-42D9-B93A-EB002C62F438}" type="slidenum">
              <a:rPr lang="en-US" smtClean="0"/>
              <a:pPr/>
              <a:t>9</a:t>
            </a:fld>
            <a:endParaRPr lang="en-US" noProof="0" dirty="0"/>
          </a:p>
        </p:txBody>
      </p:sp>
      <p:sp>
        <p:nvSpPr>
          <p:cNvPr id="6" name="Inhaltsplatzhalter 2"/>
          <p:cNvSpPr txBox="1">
            <a:spLocks/>
          </p:cNvSpPr>
          <p:nvPr/>
        </p:nvSpPr>
        <p:spPr>
          <a:xfrm>
            <a:off x="332544" y="3826488"/>
            <a:ext cx="6516907" cy="242967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0850" indent="-23495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6675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535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1760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de-DE" sz="2000" dirty="0" err="1" smtClean="0"/>
              <a:t>Influence</a:t>
            </a:r>
            <a:r>
              <a:rPr lang="de-DE" sz="2000" dirty="0" smtClean="0"/>
              <a:t> </a:t>
            </a:r>
            <a:r>
              <a:rPr lang="de-DE" sz="2000" dirty="0" err="1" smtClean="0"/>
              <a:t>of</a:t>
            </a:r>
            <a:r>
              <a:rPr lang="de-DE" sz="2000" dirty="0" smtClean="0"/>
              <a:t> sample </a:t>
            </a:r>
            <a:r>
              <a:rPr lang="de-DE" sz="2000" dirty="0" err="1" smtClean="0"/>
              <a:t>state</a:t>
            </a:r>
            <a:r>
              <a:rPr lang="de-DE" sz="2000" dirty="0" smtClean="0"/>
              <a:t> (</a:t>
            </a:r>
            <a:r>
              <a:rPr lang="de-DE" sz="2000" dirty="0" err="1" smtClean="0"/>
              <a:t>heterogeneous</a:t>
            </a:r>
            <a:r>
              <a:rPr lang="de-DE" sz="2000" dirty="0" smtClean="0"/>
              <a:t> </a:t>
            </a:r>
            <a:r>
              <a:rPr lang="de-DE" sz="2000" dirty="0" err="1" smtClean="0"/>
              <a:t>nucleation</a:t>
            </a:r>
            <a:r>
              <a:rPr lang="de-DE" sz="2000" dirty="0" smtClean="0"/>
              <a:t>)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de-DE" sz="2000" dirty="0" err="1" smtClean="0"/>
              <a:t>Usage</a:t>
            </a:r>
            <a:r>
              <a:rPr lang="de-DE" sz="2000" dirty="0" smtClean="0"/>
              <a:t> </a:t>
            </a:r>
            <a:r>
              <a:rPr lang="de-DE" sz="2000" dirty="0" err="1" smtClean="0"/>
              <a:t>of</a:t>
            </a:r>
            <a:r>
              <a:rPr lang="de-DE" sz="2000" dirty="0" smtClean="0"/>
              <a:t> Pt-</a:t>
            </a:r>
            <a:r>
              <a:rPr lang="de-DE" sz="2000" dirty="0" err="1" smtClean="0"/>
              <a:t>crucible</a:t>
            </a:r>
            <a:r>
              <a:rPr lang="de-DE" sz="2000" dirty="0" smtClean="0"/>
              <a:t> (</a:t>
            </a:r>
            <a:r>
              <a:rPr lang="de-DE" sz="2000" dirty="0" err="1" smtClean="0"/>
              <a:t>alloy</a:t>
            </a:r>
            <a:r>
              <a:rPr lang="de-DE" sz="2000" dirty="0" smtClean="0"/>
              <a:t> </a:t>
            </a:r>
            <a:r>
              <a:rPr lang="de-DE" sz="2000" dirty="0" err="1" smtClean="0"/>
              <a:t>forming</a:t>
            </a:r>
            <a:r>
              <a:rPr lang="de-DE" sz="2000" dirty="0" smtClean="0"/>
              <a:t>)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de-DE" sz="2000" dirty="0" smtClean="0"/>
              <a:t>O</a:t>
            </a:r>
            <a:r>
              <a:rPr lang="de-DE" sz="2000" baseline="-25000" dirty="0" smtClean="0"/>
              <a:t>2</a:t>
            </a:r>
            <a:r>
              <a:rPr lang="de-DE" sz="2000" dirty="0" smtClean="0"/>
              <a:t> partial </a:t>
            </a:r>
            <a:r>
              <a:rPr lang="de-DE" sz="2000" dirty="0" err="1" smtClean="0"/>
              <a:t>pressure</a:t>
            </a:r>
            <a:r>
              <a:rPr lang="de-DE" sz="2000" dirty="0" smtClean="0"/>
              <a:t> (</a:t>
            </a:r>
            <a:r>
              <a:rPr lang="de-DE" sz="2000" dirty="0" err="1" smtClean="0"/>
              <a:t>reducing</a:t>
            </a:r>
            <a:r>
              <a:rPr lang="de-DE" sz="2000" dirty="0" smtClean="0"/>
              <a:t> </a:t>
            </a:r>
            <a:r>
              <a:rPr lang="de-DE" sz="2000" dirty="0" err="1" smtClean="0"/>
              <a:t>conditions</a:t>
            </a:r>
            <a:r>
              <a:rPr lang="de-DE" sz="2000" dirty="0" smtClean="0"/>
              <a:t>)</a:t>
            </a:r>
          </a:p>
        </p:txBody>
      </p:sp>
      <p:pic>
        <p:nvPicPr>
          <p:cNvPr id="7" name="Bildplatzhalter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0" t="22919" r="20084" b="14318"/>
          <a:stretch/>
        </p:blipFill>
        <p:spPr>
          <a:xfrm>
            <a:off x="3696024" y="1571526"/>
            <a:ext cx="3153427" cy="2073498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62" t="37415" r="31306" b="21315"/>
          <a:stretch/>
        </p:blipFill>
        <p:spPr bwMode="auto">
          <a:xfrm>
            <a:off x="502276" y="1628306"/>
            <a:ext cx="2410234" cy="2016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0000"/>
                    </a14:imgEffect>
                    <a14:imgEffect>
                      <a14:brightnessContrast bright="-10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429" t="29563" r="28717" b="24529"/>
          <a:stretch/>
        </p:blipFill>
        <p:spPr bwMode="auto">
          <a:xfrm>
            <a:off x="7603498" y="1571525"/>
            <a:ext cx="2740974" cy="2145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Pfeil nach unten 9"/>
          <p:cNvSpPr/>
          <p:nvPr/>
        </p:nvSpPr>
        <p:spPr>
          <a:xfrm rot="16200000">
            <a:off x="3049165" y="2358064"/>
            <a:ext cx="540060" cy="487292"/>
          </a:xfrm>
          <a:prstGeom prst="downArrow">
            <a:avLst/>
          </a:prstGeom>
          <a:solidFill>
            <a:srgbClr val="023D6B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 smtClean="0"/>
          </a:p>
        </p:txBody>
      </p:sp>
      <p:sp>
        <p:nvSpPr>
          <p:cNvPr id="12" name="Pfeil nach unten 11"/>
          <p:cNvSpPr/>
          <p:nvPr/>
        </p:nvSpPr>
        <p:spPr>
          <a:xfrm rot="16200000">
            <a:off x="6963355" y="2375265"/>
            <a:ext cx="540060" cy="487292"/>
          </a:xfrm>
          <a:prstGeom prst="downArrow">
            <a:avLst/>
          </a:prstGeom>
          <a:solidFill>
            <a:srgbClr val="023D6B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 smtClean="0"/>
          </a:p>
        </p:txBody>
      </p:sp>
      <p:grpSp>
        <p:nvGrpSpPr>
          <p:cNvPr id="11" name="Gruppieren 10"/>
          <p:cNvGrpSpPr/>
          <p:nvPr/>
        </p:nvGrpSpPr>
        <p:grpSpPr>
          <a:xfrm>
            <a:off x="7047545" y="3807634"/>
            <a:ext cx="4449055" cy="3005742"/>
            <a:chOff x="6849451" y="3807634"/>
            <a:chExt cx="4449055" cy="3005742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49451" y="3807634"/>
              <a:ext cx="2651605" cy="30057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Textfeld 13"/>
            <p:cNvSpPr txBox="1"/>
            <p:nvPr/>
          </p:nvSpPr>
          <p:spPr>
            <a:xfrm>
              <a:off x="9336360" y="5661248"/>
              <a:ext cx="1962146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900" dirty="0" smtClean="0"/>
                <a:t>Jones et al., 2007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92256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018-02-28_ppt_16x9">
  <a:themeElements>
    <a:clrScheme name="Benutzerdefiniert 292">
      <a:dk1>
        <a:sysClr val="windowText" lastClr="000000"/>
      </a:dk1>
      <a:lt1>
        <a:sysClr val="window" lastClr="FFFFFF"/>
      </a:lt1>
      <a:dk2>
        <a:srgbClr val="6D268E"/>
      </a:dk2>
      <a:lt2>
        <a:srgbClr val="EBEBEB"/>
      </a:lt2>
      <a:accent1>
        <a:srgbClr val="023D6B"/>
      </a:accent1>
      <a:accent2>
        <a:srgbClr val="ADBDE3"/>
      </a:accent2>
      <a:accent3>
        <a:srgbClr val="30A93B"/>
      </a:accent3>
      <a:accent4>
        <a:srgbClr val="FFE900"/>
      </a:accent4>
      <a:accent5>
        <a:srgbClr val="FF8C0C"/>
      </a:accent5>
      <a:accent6>
        <a:srgbClr val="DF0F44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lnSpc>
            <a:spcPct val="95000"/>
          </a:lnSpc>
          <a:defRPr sz="24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lnSpc>
            <a:spcPct val="95000"/>
          </a:lnSpc>
          <a:defRPr sz="2400" dirty="0" err="1" smtClean="0"/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Juelich_PowerPoint_16x9_en.potx" id="{29595BB3-892E-4A2B-BFFC-905C8F8D5303}" vid="{E1FF22B7-866D-4E77-AF2B-40B5522CEB0B}"/>
    </a:ext>
  </a:extLst>
</a:theme>
</file>

<file path=ppt/theme/theme2.xml><?xml version="1.0" encoding="utf-8"?>
<a:theme xmlns:a="http://schemas.openxmlformats.org/drawingml/2006/main" name="Office">
  <a:themeElements>
    <a:clrScheme name="Benutzerdefiniert 282">
      <a:dk1>
        <a:sysClr val="windowText" lastClr="000000"/>
      </a:dk1>
      <a:lt1>
        <a:sysClr val="window" lastClr="FFFFFF"/>
      </a:lt1>
      <a:dk2>
        <a:srgbClr val="AF82B9"/>
      </a:dk2>
      <a:lt2>
        <a:srgbClr val="EBEBEB"/>
      </a:lt2>
      <a:accent1>
        <a:srgbClr val="023D6B"/>
      </a:accent1>
      <a:accent2>
        <a:srgbClr val="ADBDE3"/>
      </a:accent2>
      <a:accent3>
        <a:srgbClr val="B9D25F"/>
      </a:accent3>
      <a:accent4>
        <a:srgbClr val="FAEB5A"/>
      </a:accent4>
      <a:accent5>
        <a:srgbClr val="FAB45A"/>
      </a:accent5>
      <a:accent6>
        <a:srgbClr val="EB5F73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Benutzerdefiniert 282">
      <a:dk1>
        <a:sysClr val="windowText" lastClr="000000"/>
      </a:dk1>
      <a:lt1>
        <a:sysClr val="window" lastClr="FFFFFF"/>
      </a:lt1>
      <a:dk2>
        <a:srgbClr val="AF82B9"/>
      </a:dk2>
      <a:lt2>
        <a:srgbClr val="EBEBEB"/>
      </a:lt2>
      <a:accent1>
        <a:srgbClr val="023D6B"/>
      </a:accent1>
      <a:accent2>
        <a:srgbClr val="ADBDE3"/>
      </a:accent2>
      <a:accent3>
        <a:srgbClr val="B9D25F"/>
      </a:accent3>
      <a:accent4>
        <a:srgbClr val="FAEB5A"/>
      </a:accent4>
      <a:accent5>
        <a:srgbClr val="FAB45A"/>
      </a:accent5>
      <a:accent6>
        <a:srgbClr val="EB5F73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2018-02-28_ppt_16x9</Template>
  <TotalTime>0</TotalTime>
  <Words>787</Words>
  <Application>Microsoft Office PowerPoint</Application>
  <PresentationFormat>Benutzerdefiniert</PresentationFormat>
  <Paragraphs>217</Paragraphs>
  <Slides>18</Slides>
  <Notes>6</Notes>
  <HiddenSlides>0</HiddenSlides>
  <MMClips>1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18</vt:i4>
      </vt:variant>
    </vt:vector>
  </HeadingPairs>
  <TitlesOfParts>
    <vt:vector size="19" baseType="lpstr">
      <vt:lpstr>2018-02-28_ppt_16x9</vt:lpstr>
      <vt:lpstr>Crystallisation in oxidic slag systems</vt:lpstr>
      <vt:lpstr>HotVeGas</vt:lpstr>
      <vt:lpstr>Fuel gasification</vt:lpstr>
      <vt:lpstr>Scientific approach</vt:lpstr>
      <vt:lpstr>Scientific approach</vt:lpstr>
      <vt:lpstr>Scientific approach</vt:lpstr>
      <vt:lpstr>Confocal laser scanning microcscope (CLSM)</vt:lpstr>
      <vt:lpstr>Confocal laser scanning microcscope (CLSM)</vt:lpstr>
      <vt:lpstr>Confocal laser scanning microcscope (CLSM)</vt:lpstr>
      <vt:lpstr>CLSM</vt:lpstr>
      <vt:lpstr>CLSM</vt:lpstr>
      <vt:lpstr>CLSM</vt:lpstr>
      <vt:lpstr>CLSM</vt:lpstr>
      <vt:lpstr>CLSM - Crystallisation</vt:lpstr>
      <vt:lpstr>CLSM - Crystallisation</vt:lpstr>
      <vt:lpstr>CLSM - Crystallisation</vt:lpstr>
      <vt:lpstr>Conclusion</vt:lpstr>
      <vt:lpstr>Thank you for your attention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headline of presentation</dc:title>
  <dc:creator>Jan Peter Schupsky</dc:creator>
  <cp:lastModifiedBy>Jan Peter Schupsky</cp:lastModifiedBy>
  <cp:revision>73</cp:revision>
  <dcterms:created xsi:type="dcterms:W3CDTF">2019-03-08T10:18:15Z</dcterms:created>
  <dcterms:modified xsi:type="dcterms:W3CDTF">2019-04-04T07:00:03Z</dcterms:modified>
</cp:coreProperties>
</file>